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89" r:id="rId4"/>
    <p:sldId id="290" r:id="rId5"/>
    <p:sldId id="322" r:id="rId6"/>
    <p:sldId id="257" r:id="rId7"/>
    <p:sldId id="258" r:id="rId8"/>
    <p:sldId id="321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81" r:id="rId22"/>
    <p:sldId id="280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8" r:id="rId31"/>
    <p:sldId id="282" r:id="rId32"/>
    <p:sldId id="283" r:id="rId33"/>
    <p:sldId id="284" r:id="rId34"/>
    <p:sldId id="294" r:id="rId35"/>
    <p:sldId id="285" r:id="rId36"/>
    <p:sldId id="291" r:id="rId37"/>
    <p:sldId id="292" r:id="rId38"/>
    <p:sldId id="293" r:id="rId39"/>
    <p:sldId id="296" r:id="rId40"/>
    <p:sldId id="297" r:id="rId41"/>
    <p:sldId id="286" r:id="rId42"/>
    <p:sldId id="300" r:id="rId43"/>
    <p:sldId id="298" r:id="rId44"/>
    <p:sldId id="299" r:id="rId45"/>
    <p:sldId id="279" r:id="rId46"/>
    <p:sldId id="306" r:id="rId47"/>
    <p:sldId id="307" r:id="rId48"/>
    <p:sldId id="308" r:id="rId49"/>
    <p:sldId id="309" r:id="rId50"/>
    <p:sldId id="310" r:id="rId51"/>
    <p:sldId id="295" r:id="rId52"/>
    <p:sldId id="313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01" r:id="rId62"/>
    <p:sldId id="302" r:id="rId63"/>
    <p:sldId id="303" r:id="rId64"/>
    <p:sldId id="304" r:id="rId65"/>
    <p:sldId id="305" r:id="rId66"/>
    <p:sldId id="311" r:id="rId67"/>
    <p:sldId id="312" r:id="rId68"/>
    <p:sldId id="314" r:id="rId69"/>
    <p:sldId id="315" r:id="rId70"/>
    <p:sldId id="316" r:id="rId71"/>
    <p:sldId id="320" r:id="rId72"/>
    <p:sldId id="317" r:id="rId73"/>
    <p:sldId id="318" r:id="rId74"/>
    <p:sldId id="319" r:id="rId7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6" autoAdjust="0"/>
    <p:restoredTop sz="94660"/>
  </p:normalViewPr>
  <p:slideViewPr>
    <p:cSldViewPr>
      <p:cViewPr varScale="1">
        <p:scale>
          <a:sx n="69" d="100"/>
          <a:sy n="69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Domáce</c:v>
                </c:pt>
              </c:strCache>
            </c:strRef>
          </c:tx>
          <c:invertIfNegative val="0"/>
          <c:cat>
            <c:strRef>
              <c:f>Hárok1!$A$2:$A$6</c:f>
              <c:strCache>
                <c:ptCount val="5"/>
                <c:pt idx="0">
                  <c:v>Paradajky </c:v>
                </c:pt>
                <c:pt idx="1">
                  <c:v>Pomazánka</c:v>
                </c:pt>
                <c:pt idx="2">
                  <c:v>Presnidávka</c:v>
                </c:pt>
                <c:pt idx="3">
                  <c:v>Džem</c:v>
                </c:pt>
                <c:pt idx="4">
                  <c:v>Džús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41</c:v>
                </c:pt>
                <c:pt idx="1">
                  <c:v>36</c:v>
                </c:pt>
                <c:pt idx="2">
                  <c:v>30</c:v>
                </c:pt>
                <c:pt idx="3">
                  <c:v>30</c:v>
                </c:pt>
                <c:pt idx="4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93-409F-9CAE-615540E05133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Kupované </c:v>
                </c:pt>
              </c:strCache>
            </c:strRef>
          </c:tx>
          <c:invertIfNegative val="0"/>
          <c:cat>
            <c:strRef>
              <c:f>Hárok1!$A$2:$A$6</c:f>
              <c:strCache>
                <c:ptCount val="5"/>
                <c:pt idx="0">
                  <c:v>Paradajky </c:v>
                </c:pt>
                <c:pt idx="1">
                  <c:v>Pomazánka</c:v>
                </c:pt>
                <c:pt idx="2">
                  <c:v>Presnidávka</c:v>
                </c:pt>
                <c:pt idx="3">
                  <c:v>Džem</c:v>
                </c:pt>
                <c:pt idx="4">
                  <c:v>Džús</c:v>
                </c:pt>
              </c:strCache>
            </c:strRef>
          </c:cat>
          <c:val>
            <c:numRef>
              <c:f>Hárok1!$C$2:$C$6</c:f>
              <c:numCache>
                <c:formatCode>General</c:formatCode>
                <c:ptCount val="5"/>
                <c:pt idx="0">
                  <c:v>8</c:v>
                </c:pt>
                <c:pt idx="1">
                  <c:v>13</c:v>
                </c:pt>
                <c:pt idx="2">
                  <c:v>19</c:v>
                </c:pt>
                <c:pt idx="3">
                  <c:v>19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93-409F-9CAE-615540E05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29056"/>
        <c:axId val="38430592"/>
      </c:barChart>
      <c:catAx>
        <c:axId val="38429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38430592"/>
        <c:crosses val="autoZero"/>
        <c:auto val="1"/>
        <c:lblAlgn val="ctr"/>
        <c:lblOffset val="100"/>
        <c:noMultiLvlLbl val="0"/>
      </c:catAx>
      <c:valAx>
        <c:axId val="38430592"/>
        <c:scaling>
          <c:orientation val="minMax"/>
          <c:max val="49"/>
          <c:min val="0"/>
        </c:scaling>
        <c:delete val="0"/>
        <c:axPos val="l"/>
        <c:majorGridlines/>
        <c:numFmt formatCode="@" sourceLinked="0"/>
        <c:majorTickMark val="out"/>
        <c:minorTickMark val="none"/>
        <c:tickLblPos val="nextTo"/>
        <c:crossAx val="38429056"/>
        <c:crosses val="autoZero"/>
        <c:crossBetween val="between"/>
        <c:majorUnit val="5"/>
        <c:minorUnit val="1"/>
      </c:valAx>
    </c:plotArea>
    <c:legend>
      <c:legendPos val="r"/>
      <c:layout>
        <c:manualLayout>
          <c:xMode val="edge"/>
          <c:yMode val="edge"/>
          <c:x val="0.83872743175286602"/>
          <c:y val="0.43499043224053047"/>
          <c:w val="0.16127256824713396"/>
          <c:h val="0.25110850038221294"/>
        </c:manualLayout>
      </c:layout>
      <c:overlay val="0"/>
      <c:txPr>
        <a:bodyPr/>
        <a:lstStyle/>
        <a:p>
          <a:pPr>
            <a:defRPr sz="16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invertIfNegative val="0"/>
          <c:cat>
            <c:strRef>
              <c:f>Hárok1!$A$2:$A$4</c:f>
              <c:strCache>
                <c:ptCount val="3"/>
                <c:pt idx="0">
                  <c:v>zo záhrady</c:v>
                </c:pt>
                <c:pt idx="1">
                  <c:v>z tržnice</c:v>
                </c:pt>
                <c:pt idx="2">
                  <c:v>z obchodu </c:v>
                </c:pt>
              </c:strCache>
            </c:strRef>
          </c:cat>
          <c:val>
            <c:numRef>
              <c:f>Hárok1!$B$2:$B$4</c:f>
              <c:numCache>
                <c:formatCode>General</c:formatCode>
                <c:ptCount val="3"/>
                <c:pt idx="0">
                  <c:v>32</c:v>
                </c:pt>
                <c:pt idx="1">
                  <c:v>13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7E-4981-919B-C5D8BA9E8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030784"/>
        <c:axId val="127032320"/>
      </c:barChart>
      <c:catAx>
        <c:axId val="12703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27032320"/>
        <c:crosses val="autoZero"/>
        <c:auto val="1"/>
        <c:lblAlgn val="ctr"/>
        <c:lblOffset val="100"/>
        <c:noMultiLvlLbl val="0"/>
      </c:catAx>
      <c:valAx>
        <c:axId val="127032320"/>
        <c:scaling>
          <c:orientation val="minMax"/>
          <c:max val="3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27030784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invertIfNegative val="0"/>
          <c:cat>
            <c:strRef>
              <c:f>Hárok1!$A$2:$A$5</c:f>
              <c:strCache>
                <c:ptCount val="4"/>
                <c:pt idx="0">
                  <c:v>áno</c:v>
                </c:pt>
                <c:pt idx="1">
                  <c:v>väčšinou</c:v>
                </c:pt>
                <c:pt idx="2">
                  <c:v>len zriedka</c:v>
                </c:pt>
                <c:pt idx="3">
                  <c:v>nie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0E-419F-BD5D-FF9A35A2A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073664"/>
        <c:axId val="135828608"/>
      </c:barChart>
      <c:catAx>
        <c:axId val="12707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35828608"/>
        <c:crosses val="autoZero"/>
        <c:auto val="1"/>
        <c:lblAlgn val="ctr"/>
        <c:lblOffset val="100"/>
        <c:noMultiLvlLbl val="0"/>
      </c:catAx>
      <c:valAx>
        <c:axId val="135828608"/>
        <c:scaling>
          <c:orientation val="minMax"/>
          <c:max val="3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27073664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invertIfNegative val="0"/>
          <c:cat>
            <c:strRef>
              <c:f>Hárok1!$A$2:$A$4</c:f>
              <c:strCache>
                <c:ptCount val="3"/>
                <c:pt idx="0">
                  <c:v>kilo "dokonalej" mrkvy </c:v>
                </c:pt>
                <c:pt idx="1">
                  <c:v>kilo a pol "nedokonalej" mrkvy</c:v>
                </c:pt>
                <c:pt idx="2">
                  <c:v>neviem</c:v>
                </c:pt>
              </c:strCache>
            </c:strRef>
          </c:cat>
          <c:val>
            <c:numRef>
              <c:f>Hárok1!$B$2:$B$4</c:f>
              <c:numCache>
                <c:formatCode>General</c:formatCode>
                <c:ptCount val="3"/>
                <c:pt idx="0">
                  <c:v>23</c:v>
                </c:pt>
                <c:pt idx="1">
                  <c:v>26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6B-443D-BB4E-4F0684B81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853568"/>
        <c:axId val="135855104"/>
      </c:barChart>
      <c:catAx>
        <c:axId val="13585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35855104"/>
        <c:crosses val="autoZero"/>
        <c:auto val="1"/>
        <c:lblAlgn val="ctr"/>
        <c:lblOffset val="100"/>
        <c:noMultiLvlLbl val="0"/>
      </c:catAx>
      <c:valAx>
        <c:axId val="135855104"/>
        <c:scaling>
          <c:orientation val="minMax"/>
          <c:max val="3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35853568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invertIfNegative val="0"/>
          <c:cat>
            <c:strRef>
              <c:f>Hárok1!$A$2:$A$4</c:f>
              <c:strCache>
                <c:ptCount val="3"/>
                <c:pt idx="0">
                  <c:v>áno</c:v>
                </c:pt>
                <c:pt idx="1">
                  <c:v>áno, v škole</c:v>
                </c:pt>
                <c:pt idx="2">
                  <c:v>nie </c:v>
                </c:pt>
              </c:strCache>
            </c:strRef>
          </c:cat>
          <c:val>
            <c:numRef>
              <c:f>Hárok1!$B$2:$B$4</c:f>
              <c:numCache>
                <c:formatCode>General</c:formatCode>
                <c:ptCount val="3"/>
                <c:pt idx="0">
                  <c:v>17</c:v>
                </c:pt>
                <c:pt idx="1">
                  <c:v>9</c:v>
                </c:pt>
                <c:pt idx="2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C4-4CDE-9A5E-01765625F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596928"/>
        <c:axId val="201598848"/>
      </c:barChart>
      <c:catAx>
        <c:axId val="20159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201598848"/>
        <c:crosses val="autoZero"/>
        <c:auto val="1"/>
        <c:lblAlgn val="ctr"/>
        <c:lblOffset val="100"/>
        <c:noMultiLvlLbl val="0"/>
      </c:catAx>
      <c:valAx>
        <c:axId val="201598848"/>
        <c:scaling>
          <c:orientation val="minMax"/>
          <c:max val="3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201596928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invertIfNegative val="0"/>
          <c:cat>
            <c:strRef>
              <c:f>Hárok1!$A$2:$A$6</c:f>
              <c:strCache>
                <c:ptCount val="4"/>
                <c:pt idx="0">
                  <c:v>nikdy nie</c:v>
                </c:pt>
                <c:pt idx="1">
                  <c:v>väčšinou nie </c:v>
                </c:pt>
                <c:pt idx="2">
                  <c:v>väčšinou áno </c:v>
                </c:pt>
                <c:pt idx="3">
                  <c:v>vždy áno 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23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63-4995-A40F-834D2288ECA0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Rad 2</c:v>
                </c:pt>
              </c:strCache>
            </c:strRef>
          </c:tx>
          <c:invertIfNegative val="0"/>
          <c:cat>
            <c:strRef>
              <c:f>Hárok1!$A$2:$A$6</c:f>
              <c:strCache>
                <c:ptCount val="4"/>
                <c:pt idx="0">
                  <c:v>nikdy nie</c:v>
                </c:pt>
                <c:pt idx="1">
                  <c:v>väčšinou nie </c:v>
                </c:pt>
                <c:pt idx="2">
                  <c:v>väčšinou áno </c:v>
                </c:pt>
                <c:pt idx="3">
                  <c:v>vždy áno </c:v>
                </c:pt>
              </c:strCache>
            </c:strRef>
          </c:cat>
          <c:val>
            <c:numRef>
              <c:f>Hárok1!$C$2:$C$6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63-4995-A40F-834D2288ECA0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Rad 3</c:v>
                </c:pt>
              </c:strCache>
            </c:strRef>
          </c:tx>
          <c:invertIfNegative val="0"/>
          <c:cat>
            <c:strRef>
              <c:f>Hárok1!$A$2:$A$6</c:f>
              <c:strCache>
                <c:ptCount val="4"/>
                <c:pt idx="0">
                  <c:v>nikdy nie</c:v>
                </c:pt>
                <c:pt idx="1">
                  <c:v>väčšinou nie </c:v>
                </c:pt>
                <c:pt idx="2">
                  <c:v>väčšinou áno </c:v>
                </c:pt>
                <c:pt idx="3">
                  <c:v>vždy áno </c:v>
                </c:pt>
              </c:strCache>
            </c:strRef>
          </c:cat>
          <c:val>
            <c:numRef>
              <c:f>Hárok1!$D$2:$D$6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63-4995-A40F-834D2288E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775488"/>
        <c:axId val="147777024"/>
      </c:barChart>
      <c:catAx>
        <c:axId val="147775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777024"/>
        <c:crosses val="autoZero"/>
        <c:auto val="1"/>
        <c:lblAlgn val="ctr"/>
        <c:lblOffset val="100"/>
        <c:noMultiLvlLbl val="0"/>
      </c:catAx>
      <c:valAx>
        <c:axId val="147777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775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invertIfNegative val="0"/>
          <c:cat>
            <c:strRef>
              <c:f>Hárok1!$A$2:$A$6</c:f>
              <c:strCache>
                <c:ptCount val="5"/>
                <c:pt idx="0">
                  <c:v>každý deň</c:v>
                </c:pt>
                <c:pt idx="1">
                  <c:v>niekoľko x do týždňa</c:v>
                </c:pt>
                <c:pt idx="2">
                  <c:v>zriedka</c:v>
                </c:pt>
                <c:pt idx="3">
                  <c:v>vôbec</c:v>
                </c:pt>
                <c:pt idx="4">
                  <c:v>iné: 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19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1A-4216-9494-9A9205D31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061696"/>
        <c:axId val="160071680"/>
      </c:barChart>
      <c:catAx>
        <c:axId val="16006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071680"/>
        <c:crosses val="autoZero"/>
        <c:auto val="1"/>
        <c:lblAlgn val="ctr"/>
        <c:lblOffset val="100"/>
        <c:noMultiLvlLbl val="0"/>
      </c:catAx>
      <c:valAx>
        <c:axId val="16007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061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invertIfNegative val="0"/>
          <c:cat>
            <c:strRef>
              <c:f>Hárok1!$A$2:$A$7</c:f>
              <c:strCache>
                <c:ptCount val="6"/>
                <c:pt idx="0">
                  <c:v>vyhadzujeme ich </c:v>
                </c:pt>
                <c:pt idx="1">
                  <c:v>niečo vyhodíme a niečm nakŕmime zvieratá</c:v>
                </c:pt>
                <c:pt idx="2">
                  <c:v>niečo vyhodíme a niečo zjeme</c:v>
                </c:pt>
                <c:pt idx="3">
                  <c:v>všetky zjeme </c:v>
                </c:pt>
                <c:pt idx="4">
                  <c:v>každú potravinu uhodnotíme osobitne</c:v>
                </c:pt>
                <c:pt idx="5">
                  <c:v>iné </c:v>
                </c:pt>
              </c:strCache>
            </c:strRef>
          </c:cat>
          <c:val>
            <c:numRef>
              <c:f>Hárok1!$B$2:$B$7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10</c:v>
                </c:pt>
                <c:pt idx="3">
                  <c:v>4</c:v>
                </c:pt>
                <c:pt idx="4">
                  <c:v>13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DE-46DC-BD97-81A589897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871360"/>
        <c:axId val="159872896"/>
      </c:barChart>
      <c:catAx>
        <c:axId val="15987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872896"/>
        <c:crosses val="autoZero"/>
        <c:auto val="1"/>
        <c:lblAlgn val="ctr"/>
        <c:lblOffset val="100"/>
        <c:noMultiLvlLbl val="0"/>
      </c:catAx>
      <c:valAx>
        <c:axId val="159872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87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invertIfNegative val="0"/>
          <c:cat>
            <c:strRef>
              <c:f>Hárok1!$A$2:$A$8</c:f>
              <c:strCache>
                <c:ptCount val="7"/>
                <c:pt idx="0">
                  <c:v>pečivo</c:v>
                </c:pt>
                <c:pt idx="1">
                  <c:v>mliečne výrobky</c:v>
                </c:pt>
                <c:pt idx="2">
                  <c:v>ovocie a zelenina</c:v>
                </c:pt>
                <c:pt idx="3">
                  <c:v>mäsové výrobky </c:v>
                </c:pt>
                <c:pt idx="4">
                  <c:v>varená strava </c:v>
                </c:pt>
                <c:pt idx="5">
                  <c:v>iné: desiata</c:v>
                </c:pt>
                <c:pt idx="6">
                  <c:v>iné: žiadne </c:v>
                </c:pt>
              </c:strCache>
            </c:strRef>
          </c:cat>
          <c:val>
            <c:numRef>
              <c:f>Hárok1!$B$2:$B$8</c:f>
              <c:numCache>
                <c:formatCode>General</c:formatCode>
                <c:ptCount val="7"/>
                <c:pt idx="0">
                  <c:v>9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10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82-4237-ACF3-DED883C03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889664"/>
        <c:axId val="159895552"/>
      </c:barChart>
      <c:catAx>
        <c:axId val="15988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895552"/>
        <c:crosses val="autoZero"/>
        <c:auto val="1"/>
        <c:lblAlgn val="ctr"/>
        <c:lblOffset val="100"/>
        <c:noMultiLvlLbl val="0"/>
      </c:catAx>
      <c:valAx>
        <c:axId val="15989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889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invertIfNegative val="0"/>
          <c:cat>
            <c:strRef>
              <c:f>Hárok1!$A$2:$A$6</c:f>
              <c:strCache>
                <c:ptCount val="5"/>
                <c:pt idx="0">
                  <c:v>menej ako 7 dní </c:v>
                </c:pt>
                <c:pt idx="1">
                  <c:v>týždeň</c:v>
                </c:pt>
                <c:pt idx="2">
                  <c:v>2 týždne</c:v>
                </c:pt>
                <c:pt idx="3">
                  <c:v>viac ako 2 týždne</c:v>
                </c:pt>
                <c:pt idx="4">
                  <c:v>stále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507776"/>
        <c:axId val="202509312"/>
      </c:barChart>
      <c:catAx>
        <c:axId val="202507776"/>
        <c:scaling>
          <c:orientation val="minMax"/>
        </c:scaling>
        <c:delete val="0"/>
        <c:axPos val="b"/>
        <c:majorTickMark val="out"/>
        <c:minorTickMark val="none"/>
        <c:tickLblPos val="nextTo"/>
        <c:crossAx val="202509312"/>
        <c:crosses val="autoZero"/>
        <c:auto val="1"/>
        <c:lblAlgn val="ctr"/>
        <c:lblOffset val="100"/>
        <c:noMultiLvlLbl val="0"/>
      </c:catAx>
      <c:valAx>
        <c:axId val="202509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250777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invertIfNegative val="0"/>
          <c:cat>
            <c:strRef>
              <c:f>Hárok1!$A$2:$A$5</c:f>
              <c:strCache>
                <c:ptCount val="4"/>
                <c:pt idx="0">
                  <c:v>áno, všetkých</c:v>
                </c:pt>
                <c:pt idx="1">
                  <c:v>áno, ale len niektorých</c:v>
                </c:pt>
                <c:pt idx="2">
                  <c:v>nie</c:v>
                </c:pt>
                <c:pt idx="3">
                  <c:v>iné 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04640"/>
        <c:axId val="7506944"/>
      </c:barChart>
      <c:catAx>
        <c:axId val="7504640"/>
        <c:scaling>
          <c:orientation val="minMax"/>
        </c:scaling>
        <c:delete val="0"/>
        <c:axPos val="b"/>
        <c:majorTickMark val="out"/>
        <c:minorTickMark val="none"/>
        <c:tickLblPos val="nextTo"/>
        <c:crossAx val="7506944"/>
        <c:crosses val="autoZero"/>
        <c:auto val="1"/>
        <c:lblAlgn val="ctr"/>
        <c:lblOffset val="100"/>
        <c:noMultiLvlLbl val="0"/>
      </c:catAx>
      <c:valAx>
        <c:axId val="750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0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invertIfNegative val="0"/>
          <c:cat>
            <c:strRef>
              <c:f>Hárok1!$A$2:$A$6</c:f>
              <c:strCache>
                <c:ptCount val="5"/>
                <c:pt idx="0">
                  <c:v>áno</c:v>
                </c:pt>
                <c:pt idx="1">
                  <c:v>väčšinou áno</c:v>
                </c:pt>
                <c:pt idx="2">
                  <c:v>iba niekedy</c:v>
                </c:pt>
                <c:pt idx="3">
                  <c:v>skoro nikdy</c:v>
                </c:pt>
                <c:pt idx="4">
                  <c:v>nikdy 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11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A8-41E8-8337-CC94B4434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513152"/>
        <c:axId val="126514688"/>
      </c:barChart>
      <c:catAx>
        <c:axId val="12651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sk-SK"/>
          </a:p>
        </c:txPr>
        <c:crossAx val="126514688"/>
        <c:crosses val="autoZero"/>
        <c:auto val="1"/>
        <c:lblAlgn val="ctr"/>
        <c:lblOffset val="100"/>
        <c:noMultiLvlLbl val="0"/>
      </c:catAx>
      <c:valAx>
        <c:axId val="126514688"/>
        <c:scaling>
          <c:orientation val="minMax"/>
          <c:max val="3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sk-SK"/>
          </a:p>
        </c:txPr>
        <c:crossAx val="126513152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invertIfNegative val="0"/>
          <c:cat>
            <c:strRef>
              <c:f>Hárok1!$A$2:$A$5</c:f>
              <c:strCache>
                <c:ptCount val="4"/>
                <c:pt idx="0">
                  <c:v>boli nadšení a radi sa zapojili do výzvy aj oni </c:v>
                </c:pt>
                <c:pt idx="1">
                  <c:v>moc sa im to nepozdávalo, no zapojili sa </c:v>
                </c:pt>
                <c:pt idx="2">
                  <c:v>nepozdávalo sa im to a ani nevideli v tejto výzve význam, takže sa nezapojili </c:v>
                </c:pt>
                <c:pt idx="3">
                  <c:v>iné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881152"/>
        <c:axId val="147057280"/>
      </c:barChart>
      <c:catAx>
        <c:axId val="126881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47057280"/>
        <c:crosses val="autoZero"/>
        <c:auto val="1"/>
        <c:lblAlgn val="ctr"/>
        <c:lblOffset val="100"/>
        <c:noMultiLvlLbl val="0"/>
      </c:catAx>
      <c:valAx>
        <c:axId val="14705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88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invertIfNegative val="0"/>
          <c:cat>
            <c:strRef>
              <c:f>Hárok1!$A$2:$A$4</c:f>
              <c:strCache>
                <c:ptCount val="3"/>
                <c:pt idx="0">
                  <c:v>áno, pomohol mi </c:v>
                </c:pt>
                <c:pt idx="1">
                  <c:v>áno, ale všetko čo v ňom bolo som vedel aj bez neho  </c:v>
                </c:pt>
                <c:pt idx="2">
                  <c:v>nie, lebo som ho nepoužíval vôbec</c:v>
                </c:pt>
              </c:strCache>
            </c:strRef>
          </c:cat>
          <c:val>
            <c:numRef>
              <c:f>Hárok1!$B$2:$B$4</c:f>
              <c:numCache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165952"/>
        <c:axId val="125169024"/>
      </c:barChart>
      <c:catAx>
        <c:axId val="125165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25169024"/>
        <c:crosses val="autoZero"/>
        <c:auto val="1"/>
        <c:lblAlgn val="ctr"/>
        <c:lblOffset val="100"/>
        <c:noMultiLvlLbl val="0"/>
      </c:catAx>
      <c:valAx>
        <c:axId val="125169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165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invertIfNegative val="0"/>
          <c:cat>
            <c:strRef>
              <c:f>Hárok1!$A$2:$A$5</c:f>
              <c:strCache>
                <c:ptCount val="4"/>
                <c:pt idx="0">
                  <c:v>áno a výrazne</c:v>
                </c:pt>
                <c:pt idx="1">
                  <c:v>celkom áno</c:v>
                </c:pt>
                <c:pt idx="2">
                  <c:v>skôr nie</c:v>
                </c:pt>
                <c:pt idx="3">
                  <c:v>vôbec 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411648"/>
        <c:axId val="125208064"/>
      </c:barChart>
      <c:catAx>
        <c:axId val="164411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25208064"/>
        <c:crosses val="autoZero"/>
        <c:auto val="1"/>
        <c:lblAlgn val="ctr"/>
        <c:lblOffset val="100"/>
        <c:noMultiLvlLbl val="0"/>
      </c:catAx>
      <c:valAx>
        <c:axId val="125208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411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invertIfNegative val="0"/>
          <c:cat>
            <c:strRef>
              <c:f>Hárok1!$A$2:$A$6</c:f>
              <c:strCache>
                <c:ptCount val="5"/>
                <c:pt idx="0">
                  <c:v>pečivo</c:v>
                </c:pt>
                <c:pt idx="1">
                  <c:v>ovocie a zelenina</c:v>
                </c:pt>
                <c:pt idx="2">
                  <c:v>mliečne výrobky</c:v>
                </c:pt>
                <c:pt idx="3">
                  <c:v>varená strava</c:v>
                </c:pt>
                <c:pt idx="4">
                  <c:v>mäsové výrobky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487552"/>
        <c:axId val="164697600"/>
      </c:barChart>
      <c:catAx>
        <c:axId val="164487552"/>
        <c:scaling>
          <c:orientation val="minMax"/>
        </c:scaling>
        <c:delete val="0"/>
        <c:axPos val="b"/>
        <c:majorTickMark val="out"/>
        <c:minorTickMark val="none"/>
        <c:tickLblPos val="nextTo"/>
        <c:crossAx val="164697600"/>
        <c:crosses val="autoZero"/>
        <c:auto val="1"/>
        <c:lblAlgn val="ctr"/>
        <c:lblOffset val="100"/>
        <c:noMultiLvlLbl val="0"/>
      </c:catAx>
      <c:valAx>
        <c:axId val="164697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48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invertIfNegative val="0"/>
          <c:cat>
            <c:strRef>
              <c:f>Hárok1!$A$2:$A$4</c:f>
              <c:strCache>
                <c:ptCount val="3"/>
                <c:pt idx="0">
                  <c:v>áno, má to zmysel  </c:v>
                </c:pt>
                <c:pt idx="1">
                  <c:v>asi áno, posnažím sa </c:v>
                </c:pt>
                <c:pt idx="2">
                  <c:v>nie</c:v>
                </c:pt>
              </c:strCache>
            </c:strRef>
          </c:cat>
          <c:val>
            <c:numRef>
              <c:f>Hárok1!$B$2:$B$4</c:f>
              <c:numCache>
                <c:formatCode>General</c:formatCode>
                <c:ptCount val="3"/>
                <c:pt idx="0">
                  <c:v>8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001600"/>
        <c:axId val="159109888"/>
      </c:barChart>
      <c:catAx>
        <c:axId val="155001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59109888"/>
        <c:crosses val="autoZero"/>
        <c:auto val="1"/>
        <c:lblAlgn val="ctr"/>
        <c:lblOffset val="100"/>
        <c:noMultiLvlLbl val="0"/>
      </c:catAx>
      <c:valAx>
        <c:axId val="15910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001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invertIfNegative val="0"/>
          <c:cat>
            <c:strRef>
              <c:f>Hárok1!$A$2:$A$6</c:f>
              <c:strCache>
                <c:ptCount val="5"/>
                <c:pt idx="0">
                  <c:v>áno</c:v>
                </c:pt>
                <c:pt idx="1">
                  <c:v>väčšinou áno</c:v>
                </c:pt>
                <c:pt idx="2">
                  <c:v>iba niekedy</c:v>
                </c:pt>
                <c:pt idx="3">
                  <c:v>skoro nikdy</c:v>
                </c:pt>
                <c:pt idx="4">
                  <c:v>nikdy 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4</c:v>
                </c:pt>
                <c:pt idx="1">
                  <c:v>11</c:v>
                </c:pt>
                <c:pt idx="2">
                  <c:v>14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C2-43B0-B961-3F75461AF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358848"/>
        <c:axId val="127360384"/>
      </c:barChart>
      <c:catAx>
        <c:axId val="127358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7360384"/>
        <c:crosses val="autoZero"/>
        <c:auto val="1"/>
        <c:lblAlgn val="ctr"/>
        <c:lblOffset val="100"/>
        <c:noMultiLvlLbl val="0"/>
      </c:catAx>
      <c:valAx>
        <c:axId val="127360384"/>
        <c:scaling>
          <c:orientation val="minMax"/>
          <c:max val="3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358848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50247242395619E-2"/>
          <c:y val="2.0796848910806506E-2"/>
          <c:w val="0.9226733600189948"/>
          <c:h val="0.88058915466159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invertIfNegative val="0"/>
          <c:cat>
            <c:strRef>
              <c:f>Hárok1!$A$2:$A$7</c:f>
              <c:strCache>
                <c:ptCount val="6"/>
                <c:pt idx="0">
                  <c:v>áno</c:v>
                </c:pt>
                <c:pt idx="1">
                  <c:v>väčšinou áno</c:v>
                </c:pt>
                <c:pt idx="2">
                  <c:v>iba niekedy</c:v>
                </c:pt>
                <c:pt idx="3">
                  <c:v>skoro nikdy</c:v>
                </c:pt>
                <c:pt idx="4">
                  <c:v>nikdy </c:v>
                </c:pt>
                <c:pt idx="5">
                  <c:v>neviem </c:v>
                </c:pt>
              </c:strCache>
            </c:strRef>
          </c:cat>
          <c:val>
            <c:numRef>
              <c:f>Hárok1!$B$2:$B$7</c:f>
              <c:numCache>
                <c:formatCode>General</c:formatCode>
                <c:ptCount val="6"/>
                <c:pt idx="0">
                  <c:v>8</c:v>
                </c:pt>
                <c:pt idx="1">
                  <c:v>13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E9-4907-BE3C-940DB2DB8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394176"/>
        <c:axId val="127395712"/>
      </c:barChart>
      <c:catAx>
        <c:axId val="12739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7395712"/>
        <c:crosses val="autoZero"/>
        <c:auto val="1"/>
        <c:lblAlgn val="ctr"/>
        <c:lblOffset val="100"/>
        <c:noMultiLvlLbl val="0"/>
      </c:catAx>
      <c:valAx>
        <c:axId val="127395712"/>
        <c:scaling>
          <c:orientation val="minMax"/>
          <c:max val="3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394176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invertIfNegative val="0"/>
          <c:cat>
            <c:strRef>
              <c:f>Hárok1!$A$2:$A$7</c:f>
              <c:strCache>
                <c:ptCount val="6"/>
                <c:pt idx="0">
                  <c:v>Farma Kameničany</c:v>
                </c:pt>
                <c:pt idx="1">
                  <c:v>Agrofarma Červený Kameň </c:v>
                </c:pt>
                <c:pt idx="2">
                  <c:v>Salaš Horné Srnie </c:v>
                </c:pt>
                <c:pt idx="3">
                  <c:v>Ertlovské perníčky</c:v>
                </c:pt>
                <c:pt idx="4">
                  <c:v>Rodina</c:v>
                </c:pt>
                <c:pt idx="5">
                  <c:v>Nepoznám </c:v>
                </c:pt>
              </c:strCache>
            </c:strRef>
          </c:cat>
          <c:val>
            <c:numRef>
              <c:f>Hárok1!$B$2:$B$7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16-4E0E-86CA-2B1522F09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281408"/>
        <c:axId val="127299584"/>
      </c:barChart>
      <c:catAx>
        <c:axId val="12728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7299584"/>
        <c:crosses val="autoZero"/>
        <c:auto val="1"/>
        <c:lblAlgn val="ctr"/>
        <c:lblOffset val="100"/>
        <c:noMultiLvlLbl val="0"/>
      </c:catAx>
      <c:valAx>
        <c:axId val="127299584"/>
        <c:scaling>
          <c:orientation val="minMax"/>
          <c:max val="3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281408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sk-S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invertIfNegative val="0"/>
          <c:cat>
            <c:strRef>
              <c:f>Hárok1!$A$2:$A$6</c:f>
              <c:strCache>
                <c:ptCount val="5"/>
                <c:pt idx="0">
                  <c:v>z vlastnej záhrady</c:v>
                </c:pt>
                <c:pt idx="1">
                  <c:v>zo záhrady babky/dedka/....</c:v>
                </c:pt>
                <c:pt idx="2">
                  <c:v>z tržnice</c:v>
                </c:pt>
                <c:pt idx="3">
                  <c:v>z obchodu</c:v>
                </c:pt>
                <c:pt idx="4">
                  <c:v>iné 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17</c:v>
                </c:pt>
                <c:pt idx="1">
                  <c:v>21</c:v>
                </c:pt>
                <c:pt idx="2">
                  <c:v>13</c:v>
                </c:pt>
                <c:pt idx="3">
                  <c:v>18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EC-49C9-90A5-6118C21EA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236736"/>
        <c:axId val="127238528"/>
      </c:barChart>
      <c:catAx>
        <c:axId val="127236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sk-SK"/>
          </a:p>
        </c:txPr>
        <c:crossAx val="127238528"/>
        <c:crosses val="autoZero"/>
        <c:auto val="1"/>
        <c:lblAlgn val="ctr"/>
        <c:lblOffset val="100"/>
        <c:noMultiLvlLbl val="0"/>
      </c:catAx>
      <c:valAx>
        <c:axId val="127238528"/>
        <c:scaling>
          <c:orientation val="minMax"/>
          <c:max val="3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27236736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invertIfNegative val="0"/>
          <c:cat>
            <c:strRef>
              <c:f>Hárok1!$A$2:$A$5</c:f>
              <c:strCache>
                <c:ptCount val="4"/>
                <c:pt idx="0">
                  <c:v>áno, veľa krát</c:v>
                </c:pt>
                <c:pt idx="1">
                  <c:v>áno, niekoľko krát </c:v>
                </c:pt>
                <c:pt idx="2">
                  <c:v>áno, raz </c:v>
                </c:pt>
                <c:pt idx="3">
                  <c:v>nie, nikdy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BA-4D4E-B01E-36DF4EEC8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260160"/>
        <c:axId val="127261696"/>
      </c:barChart>
      <c:catAx>
        <c:axId val="12726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27261696"/>
        <c:crosses val="autoZero"/>
        <c:auto val="1"/>
        <c:lblAlgn val="ctr"/>
        <c:lblOffset val="100"/>
        <c:noMultiLvlLbl val="0"/>
      </c:catAx>
      <c:valAx>
        <c:axId val="127261696"/>
        <c:scaling>
          <c:orientation val="minMax"/>
          <c:max val="3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27260160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invertIfNegative val="0"/>
          <c:cat>
            <c:strRef>
              <c:f>Hárok1!$A$2:$A$5</c:f>
              <c:strCache>
                <c:ptCount val="4"/>
                <c:pt idx="0">
                  <c:v>áno</c:v>
                </c:pt>
                <c:pt idx="1">
                  <c:v>väčšinou</c:v>
                </c:pt>
                <c:pt idx="2">
                  <c:v>len zriedka</c:v>
                </c:pt>
                <c:pt idx="3">
                  <c:v>nie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18</c:v>
                </c:pt>
                <c:pt idx="1">
                  <c:v>20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36-4928-8314-BD11F1E01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157760"/>
        <c:axId val="127159296"/>
      </c:barChart>
      <c:catAx>
        <c:axId val="127157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27159296"/>
        <c:crosses val="autoZero"/>
        <c:auto val="1"/>
        <c:lblAlgn val="ctr"/>
        <c:lblOffset val="100"/>
        <c:noMultiLvlLbl val="0"/>
      </c:catAx>
      <c:valAx>
        <c:axId val="127159296"/>
        <c:scaling>
          <c:orientation val="minMax"/>
          <c:max val="3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27157760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invertIfNegative val="0"/>
          <c:cat>
            <c:strRef>
              <c:f>Hárok1!$A$2:$A$4</c:f>
              <c:strCache>
                <c:ptCount val="3"/>
                <c:pt idx="0">
                  <c:v>áno</c:v>
                </c:pt>
                <c:pt idx="1">
                  <c:v>nie</c:v>
                </c:pt>
                <c:pt idx="2">
                  <c:v>neviem </c:v>
                </c:pt>
              </c:strCache>
            </c:strRef>
          </c:cat>
          <c:val>
            <c:numRef>
              <c:f>Hárok1!$B$2:$B$4</c:f>
              <c:numCache>
                <c:formatCode>General</c:formatCode>
                <c:ptCount val="3"/>
                <c:pt idx="0">
                  <c:v>46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C0-42AE-9D99-2063E9A7A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180160"/>
        <c:axId val="127190144"/>
      </c:barChart>
      <c:catAx>
        <c:axId val="12718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27190144"/>
        <c:crosses val="autoZero"/>
        <c:auto val="1"/>
        <c:lblAlgn val="ctr"/>
        <c:lblOffset val="100"/>
        <c:noMultiLvlLbl val="0"/>
      </c:catAx>
      <c:valAx>
        <c:axId val="127190144"/>
        <c:scaling>
          <c:orientation val="minMax"/>
          <c:max val="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27180160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8F1-5CAE-43F9-9D4C-D109B630CBE4}" type="datetimeFigureOut">
              <a:rPr lang="sk-SK" smtClean="0"/>
              <a:t>31.05.2019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4ED32-DC1C-4178-8066-39DCD965A367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8F1-5CAE-43F9-9D4C-D109B630CBE4}" type="datetimeFigureOut">
              <a:rPr lang="sk-SK" smtClean="0"/>
              <a:t>31.05.2019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ED32-DC1C-4178-8066-39DCD965A36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8F1-5CAE-43F9-9D4C-D109B630CBE4}" type="datetimeFigureOut">
              <a:rPr lang="sk-SK" smtClean="0"/>
              <a:t>31.05.2019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ED32-DC1C-4178-8066-39DCD965A36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8F1-5CAE-43F9-9D4C-D109B630CBE4}" type="datetimeFigureOut">
              <a:rPr lang="sk-SK" smtClean="0"/>
              <a:t>31.05.2019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ED32-DC1C-4178-8066-39DCD965A36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8F1-5CAE-43F9-9D4C-D109B630CBE4}" type="datetimeFigureOut">
              <a:rPr lang="sk-SK" smtClean="0"/>
              <a:t>31.05.2019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ED32-DC1C-4178-8066-39DCD965A367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8F1-5CAE-43F9-9D4C-D109B630CBE4}" type="datetimeFigureOut">
              <a:rPr lang="sk-SK" smtClean="0"/>
              <a:t>31.05.2019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ED32-DC1C-4178-8066-39DCD965A367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8F1-5CAE-43F9-9D4C-D109B630CBE4}" type="datetimeFigureOut">
              <a:rPr lang="sk-SK" smtClean="0"/>
              <a:t>31.05.2019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ED32-DC1C-4178-8066-39DCD965A367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8F1-5CAE-43F9-9D4C-D109B630CBE4}" type="datetimeFigureOut">
              <a:rPr lang="sk-SK" smtClean="0"/>
              <a:t>31.05.2019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ED32-DC1C-4178-8066-39DCD965A36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8F1-5CAE-43F9-9D4C-D109B630CBE4}" type="datetimeFigureOut">
              <a:rPr lang="sk-SK" smtClean="0"/>
              <a:t>31.05.2019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ED32-DC1C-4178-8066-39DCD965A36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8F1-5CAE-43F9-9D4C-D109B630CBE4}" type="datetimeFigureOut">
              <a:rPr lang="sk-SK" smtClean="0"/>
              <a:t>31.05.2019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ED32-DC1C-4178-8066-39DCD965A36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B8F1-5CAE-43F9-9D4C-D109B630CBE4}" type="datetimeFigureOut">
              <a:rPr lang="sk-SK" smtClean="0"/>
              <a:t>31.05.2019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ED32-DC1C-4178-8066-39DCD965A36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60B8F1-5CAE-43F9-9D4C-D109B630CBE4}" type="datetimeFigureOut">
              <a:rPr lang="sk-SK" smtClean="0"/>
              <a:t>31.05.2019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074ED32-DC1C-4178-8066-39DCD965A367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333307"/>
          </a:xfrm>
        </p:spPr>
        <p:txBody>
          <a:bodyPr/>
          <a:lstStyle/>
          <a:p>
            <a:r>
              <a:rPr lang="sk-SK" sz="6000" b="1" i="1" dirty="0" smtClean="0"/>
              <a:t>Naša Zelená škola </a:t>
            </a:r>
            <a:endParaRPr lang="sk-SK" sz="6000" b="1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39953" y="5229200"/>
            <a:ext cx="4310252" cy="1219200"/>
          </a:xfrm>
        </p:spPr>
        <p:txBody>
          <a:bodyPr/>
          <a:lstStyle/>
          <a:p>
            <a:r>
              <a:rPr lang="sk-SK" dirty="0" err="1" smtClean="0"/>
              <a:t>šk.rok</a:t>
            </a:r>
            <a:r>
              <a:rPr lang="sk-SK" dirty="0" smtClean="0"/>
              <a:t> </a:t>
            </a:r>
            <a:r>
              <a:rPr lang="sk-SK" dirty="0" smtClean="0"/>
              <a:t>2017-2019</a:t>
            </a:r>
            <a:endParaRPr lang="sk-SK" dirty="0" smtClean="0"/>
          </a:p>
        </p:txBody>
      </p:sp>
      <p:pic>
        <p:nvPicPr>
          <p:cNvPr id="1026" name="Picture 2" descr="VÃ½sledok vyhÄ¾adÃ¡vania obrÃ¡zkov pre dopyt zelenÃ¡ Å¡k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984377" cy="45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739952" y="3005663"/>
            <a:ext cx="3936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tx2"/>
                </a:solidFill>
              </a:rPr>
              <a:t>t</a:t>
            </a:r>
            <a:r>
              <a:rPr lang="sk-SK" sz="3200" b="1" dirty="0" smtClean="0">
                <a:solidFill>
                  <a:schemeClr val="tx2"/>
                </a:solidFill>
              </a:rPr>
              <a:t>éma: </a:t>
            </a:r>
            <a:r>
              <a:rPr lang="sk-SK" sz="3200" b="1" i="1" dirty="0" smtClean="0">
                <a:solidFill>
                  <a:schemeClr val="tx2"/>
                </a:solidFill>
              </a:rPr>
              <a:t>POTRAVINY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endParaRPr lang="sk-SK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36712"/>
          </a:xfrm>
        </p:spPr>
        <p:txBody>
          <a:bodyPr/>
          <a:lstStyle/>
          <a:p>
            <a:pPr algn="l"/>
            <a:r>
              <a:rPr lang="sk-SK" sz="3600" dirty="0" smtClean="0">
                <a:effectLst/>
              </a:rPr>
              <a:t>...najskôr sa ochutnávalo</a:t>
            </a:r>
            <a:endParaRPr lang="sk-SK" sz="3600" dirty="0">
              <a:effectLst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46328"/>
            <a:ext cx="3312368" cy="4416491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46510"/>
            <a:ext cx="3312368" cy="44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l"/>
            <a:r>
              <a:rPr lang="sk-SK" sz="3600" dirty="0" smtClean="0"/>
              <a:t>... a porovnávalo </a:t>
            </a:r>
            <a:endParaRPr lang="sk-SK" sz="36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4616"/>
            <a:ext cx="3851146" cy="2888360"/>
          </a:xfr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17120"/>
            <a:ext cx="3840426" cy="288032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7455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36904" cy="6120680"/>
          </a:xfrm>
        </p:spPr>
        <p:txBody>
          <a:bodyPr/>
          <a:lstStyle/>
          <a:p>
            <a:pPr algn="l"/>
            <a:r>
              <a:rPr lang="sk-SK" sz="3600" dirty="0" smtClean="0"/>
              <a:t>... a na záver aj hodnotilo </a:t>
            </a:r>
            <a:br>
              <a:rPr lang="sk-SK" sz="3600" dirty="0" smtClean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/>
              <a:t/>
            </a:r>
            <a:br>
              <a:rPr lang="sk-SK" sz="3600" dirty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/>
              <a:t/>
            </a:r>
            <a:br>
              <a:rPr lang="sk-SK" sz="3600" dirty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/>
              <a:t/>
            </a:r>
            <a:br>
              <a:rPr lang="sk-SK" sz="3600" dirty="0"/>
            </a:br>
            <a:r>
              <a:rPr lang="sk-SK" sz="3600" dirty="0" smtClean="0"/>
              <a:t>      .... </a:t>
            </a:r>
            <a:r>
              <a:rPr lang="sk-SK" sz="3600" dirty="0"/>
              <a:t>z</a:t>
            </a:r>
            <a:r>
              <a:rPr lang="sk-SK" sz="3600" dirty="0" smtClean="0"/>
              <a:t>istili sme, že: </a:t>
            </a:r>
            <a:endParaRPr lang="sk-SK" sz="36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5040560" cy="3780421"/>
          </a:xfrm>
        </p:spPr>
      </p:pic>
    </p:spTree>
    <p:extLst>
      <p:ext uri="{BB962C8B-B14F-4D97-AF65-F5344CB8AC3E}">
        <p14:creationId xmlns:p14="http://schemas.microsoft.com/office/powerpoint/2010/main" val="19323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9675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k-SK" sz="3200" b="1" dirty="0">
                <a:effectLst/>
              </a:rPr>
              <a:t>Porovnanie lokálnych, domácich a dovezených potravín a výrobkov </a:t>
            </a:r>
            <a:endParaRPr lang="sk-SK" sz="3200" dirty="0"/>
          </a:p>
        </p:txBody>
      </p:sp>
      <p:graphicFrame>
        <p:nvGraphicFramePr>
          <p:cNvPr id="4" name="Graf 3" title="počet žiakov"/>
          <p:cNvGraphicFramePr/>
          <p:nvPr>
            <p:extLst>
              <p:ext uri="{D42A27DB-BD31-4B8C-83A1-F6EECF244321}">
                <p14:modId xmlns:p14="http://schemas.microsoft.com/office/powerpoint/2010/main" val="307166486"/>
              </p:ext>
            </p:extLst>
          </p:nvPr>
        </p:nvGraphicFramePr>
        <p:xfrm>
          <a:off x="827584" y="1484784"/>
          <a:ext cx="76328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19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52736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k-SK" sz="2800" b="1">
                <a:effectLst/>
              </a:rPr>
              <a:t>1</a:t>
            </a:r>
            <a:r>
              <a:rPr lang="sk-SK" sz="2800" smtClean="0">
                <a:effectLst/>
              </a:rPr>
              <a:t>. </a:t>
            </a:r>
            <a:r>
              <a:rPr lang="sk-SK" sz="2800" b="1" smtClean="0">
                <a:effectLst/>
              </a:rPr>
              <a:t>Pozeráš </a:t>
            </a:r>
            <a:r>
              <a:rPr lang="sk-SK" sz="2800" b="1" dirty="0">
                <a:effectLst/>
              </a:rPr>
              <a:t>pri kúpe potravín (napr. desiaty) na to, z ktorej krajiny daný výrobok pochádza?</a:t>
            </a:r>
            <a:endParaRPr lang="sk-SK" sz="2800" dirty="0">
              <a:effectLst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760020840"/>
              </p:ext>
            </p:extLst>
          </p:nvPr>
        </p:nvGraphicFramePr>
        <p:xfrm>
          <a:off x="755576" y="1484784"/>
          <a:ext cx="78488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92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52736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k-SK" sz="2800" b="1" dirty="0">
                <a:effectLst/>
              </a:rPr>
              <a:t>2. Uprednostňuješ pri svojom nákupe potraviny vyrobené na Slovensku? 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97993096"/>
              </p:ext>
            </p:extLst>
          </p:nvPr>
        </p:nvGraphicFramePr>
        <p:xfrm>
          <a:off x="971600" y="1628800"/>
          <a:ext cx="72076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72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sk-SK" sz="2800" b="1" dirty="0">
                <a:effectLst/>
              </a:rPr>
              <a:t>3.  Uprednostňujú tvoji rodičia/starí rodičia/súrodenci pri nákupe potraviny vyrobené na Slovensku? </a:t>
            </a:r>
            <a:endParaRPr lang="sk-SK" sz="2800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41228997"/>
              </p:ext>
            </p:extLst>
          </p:nvPr>
        </p:nvGraphicFramePr>
        <p:xfrm>
          <a:off x="827584" y="1916832"/>
          <a:ext cx="74888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40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k-SK" sz="2800" b="1" dirty="0" smtClean="0">
                <a:effectLst/>
              </a:rPr>
              <a:t>4. </a:t>
            </a:r>
            <a:r>
              <a:rPr lang="sk-SK" sz="2800" b="1" dirty="0">
                <a:effectLst/>
              </a:rPr>
              <a:t>Poznáš nejakého miestneho/lokálneho výrobcu? Ak áno, čo vyrába/pestuje? </a:t>
            </a:r>
            <a:endParaRPr lang="sk-SK" sz="2800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981253037"/>
              </p:ext>
            </p:extLst>
          </p:nvPr>
        </p:nvGraphicFramePr>
        <p:xfrm>
          <a:off x="755576" y="1828800"/>
          <a:ext cx="7704856" cy="41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14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6876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k-SK" sz="2800" b="1" dirty="0">
                <a:effectLst/>
              </a:rPr>
              <a:t>5.  Odkiaľ získavate ovocie a zeleninu pre vašu domácnosť? </a:t>
            </a:r>
            <a:endParaRPr lang="sk-SK" sz="2800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187322141"/>
              </p:ext>
            </p:extLst>
          </p:nvPr>
        </p:nvGraphicFramePr>
        <p:xfrm>
          <a:off x="827584" y="1844824"/>
          <a:ext cx="7560840" cy="41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5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64704"/>
          </a:xfrm>
        </p:spPr>
        <p:txBody>
          <a:bodyPr/>
          <a:lstStyle/>
          <a:p>
            <a:pPr algn="l"/>
            <a:r>
              <a:rPr lang="sk-SK" sz="2800" b="1" dirty="0">
                <a:effectLst/>
              </a:rPr>
              <a:t>6. Nakupovali ste už na tržnici v Novej Dubnici? </a:t>
            </a:r>
            <a:endParaRPr lang="sk-SK" sz="2800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498337731"/>
              </p:ext>
            </p:extLst>
          </p:nvPr>
        </p:nvGraphicFramePr>
        <p:xfrm>
          <a:off x="755576" y="1556792"/>
          <a:ext cx="7632848" cy="43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76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836712"/>
          </a:xfrm>
        </p:spPr>
        <p:txBody>
          <a:bodyPr/>
          <a:lstStyle/>
          <a:p>
            <a:pPr algn="l"/>
            <a:r>
              <a:rPr lang="sk-SK" sz="4000" b="1" dirty="0" smtClean="0"/>
              <a:t>Návšteva BIO jarmoku v Trenčíne  </a:t>
            </a:r>
            <a:endParaRPr lang="sk-SK" sz="40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600400" cy="4840875"/>
          </a:xfrm>
        </p:spPr>
      </p:pic>
      <p:pic>
        <p:nvPicPr>
          <p:cNvPr id="2050" name="Picture 2" descr="VÃ½sledok vyhÄ¾adÃ¡vania obrÃ¡zkov pre dopyt bio jarmok trencin 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3" y="1484784"/>
            <a:ext cx="3528392" cy="498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3" y="836712"/>
            <a:ext cx="4104456" cy="1872208"/>
          </a:xfrm>
        </p:spPr>
        <p:txBody>
          <a:bodyPr/>
          <a:lstStyle/>
          <a:p>
            <a:pPr algn="l"/>
            <a:r>
              <a:rPr lang="en-GB" sz="4800" b="1" dirty="0" smtClean="0"/>
              <a:t>Perfectly Imperfect </a:t>
            </a:r>
            <a:endParaRPr lang="en-GB" sz="4800" b="1" dirty="0"/>
          </a:p>
        </p:txBody>
      </p:sp>
      <p:pic>
        <p:nvPicPr>
          <p:cNvPr id="1028" name="Picture 4" descr="SÃºvisiaci obrÃ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293096"/>
            <a:ext cx="7776863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6672"/>
            <a:ext cx="4608512" cy="3456384"/>
          </a:xfrm>
        </p:spPr>
      </p:pic>
    </p:spTree>
    <p:extLst>
      <p:ext uri="{BB962C8B-B14F-4D97-AF65-F5344CB8AC3E}">
        <p14:creationId xmlns:p14="http://schemas.microsoft.com/office/powerpoint/2010/main" val="920110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3600" b="1" dirty="0"/>
              <a:t>...najskôr sa chystalo</a:t>
            </a:r>
            <a:br>
              <a:rPr lang="sk-SK" sz="3600" b="1" dirty="0"/>
            </a:br>
            <a:endParaRPr lang="sk-SK" sz="3600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351079"/>
            <a:ext cx="3744416" cy="499255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51078"/>
            <a:ext cx="3744416" cy="49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61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53336"/>
          </a:xfrm>
        </p:spPr>
        <p:txBody>
          <a:bodyPr/>
          <a:lstStyle/>
          <a:p>
            <a:pPr algn="l"/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sk-SK" sz="3200" b="1" dirty="0"/>
              <a:t/>
            </a:r>
            <a:br>
              <a:rPr lang="sk-SK" sz="3200" b="1" dirty="0"/>
            </a:br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sk-SK" sz="3200" b="1" dirty="0" smtClean="0"/>
              <a:t>Aj sa rozprávalo.... </a:t>
            </a:r>
            <a:r>
              <a:rPr lang="sk-SK" sz="3200" b="1" dirty="0"/>
              <a:t/>
            </a:r>
            <a:br>
              <a:rPr lang="sk-SK" sz="3200" b="1" dirty="0"/>
            </a:br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sk-SK" sz="3200" b="1" dirty="0" smtClean="0"/>
              <a:t>... ale hlavne sme </a:t>
            </a:r>
            <a:br>
              <a:rPr lang="sk-SK" sz="3200" b="1" dirty="0" smtClean="0"/>
            </a:br>
            <a:r>
              <a:rPr lang="sk-SK" sz="3200" b="1" dirty="0" smtClean="0"/>
              <a:t>ochutnávali </a:t>
            </a:r>
            <a:br>
              <a:rPr lang="sk-SK" sz="3200" b="1" dirty="0" smtClean="0"/>
            </a:br>
            <a:r>
              <a:rPr lang="sk-SK" sz="3200" b="1" dirty="0" smtClean="0"/>
              <a:t>a porovnávali </a:t>
            </a:r>
            <a:r>
              <a:rPr lang="sk-SK" sz="3200" b="1" dirty="0"/>
              <a:t/>
            </a:r>
            <a:br>
              <a:rPr lang="sk-SK" sz="3200" b="1" dirty="0"/>
            </a:br>
            <a:r>
              <a:rPr lang="sk-SK" sz="3200" b="1" dirty="0" smtClean="0"/>
              <a:t/>
            </a:r>
            <a:br>
              <a:rPr lang="sk-SK" sz="3200" b="1" dirty="0" smtClean="0"/>
            </a:br>
            <a:endParaRPr lang="sk-SK" sz="3200" b="1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3528392" cy="2646294"/>
          </a:xfr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56992"/>
            <a:ext cx="4182211" cy="31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80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k-SK" sz="2800" b="1" dirty="0" smtClean="0">
                <a:effectLst/>
              </a:rPr>
              <a:t>1</a:t>
            </a:r>
            <a:r>
              <a:rPr lang="sk-SK" sz="3200" dirty="0" smtClean="0">
                <a:effectLst/>
              </a:rPr>
              <a:t>. </a:t>
            </a:r>
            <a:r>
              <a:rPr lang="sk-SK" sz="2800" b="1" dirty="0" smtClean="0">
                <a:effectLst/>
              </a:rPr>
              <a:t>Obsahuje tvoja strava každý deň aspoň jednu porciu ovocia a zeleniny?</a:t>
            </a:r>
            <a:endParaRPr lang="sk-SK" sz="2800" b="1" dirty="0">
              <a:effectLst/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142595144"/>
              </p:ext>
            </p:extLst>
          </p:nvPr>
        </p:nvGraphicFramePr>
        <p:xfrm>
          <a:off x="755576" y="1556792"/>
          <a:ext cx="7632848" cy="43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074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52736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k-SK" sz="2800" b="1" dirty="0" smtClean="0">
                <a:effectLst/>
              </a:rPr>
              <a:t>2. Máš ty alebo tvoji blízki príbuzní vlastnú záhradu / záhon?  </a:t>
            </a:r>
            <a:endParaRPr lang="sk-SK" sz="2800" b="1" dirty="0">
              <a:effectLst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657580021"/>
              </p:ext>
            </p:extLst>
          </p:nvPr>
        </p:nvGraphicFramePr>
        <p:xfrm>
          <a:off x="755576" y="1556792"/>
          <a:ext cx="7632848" cy="43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0469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l"/>
            <a:r>
              <a:rPr lang="sk-SK" sz="2800" b="1" dirty="0" smtClean="0">
                <a:effectLst/>
              </a:rPr>
              <a:t>3. Akú zeleninu uprednostňuješ? </a:t>
            </a:r>
            <a:endParaRPr lang="sk-SK" sz="2800" b="1" dirty="0">
              <a:effectLst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116022017"/>
              </p:ext>
            </p:extLst>
          </p:nvPr>
        </p:nvGraphicFramePr>
        <p:xfrm>
          <a:off x="755576" y="1556792"/>
          <a:ext cx="7632848" cy="43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8962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k-SK" sz="2800" b="1" dirty="0" smtClean="0">
                <a:effectLst/>
              </a:rPr>
              <a:t>4. Pozeráš pri nákupe zeleniny a ovocia na ich výzor? </a:t>
            </a:r>
            <a:endParaRPr lang="sk-SK" sz="2800" b="1" dirty="0">
              <a:effectLst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008163932"/>
              </p:ext>
            </p:extLst>
          </p:nvPr>
        </p:nvGraphicFramePr>
        <p:xfrm>
          <a:off x="755576" y="1556792"/>
          <a:ext cx="7632848" cy="43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3983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36712"/>
          </a:xfrm>
        </p:spPr>
        <p:txBody>
          <a:bodyPr/>
          <a:lstStyle/>
          <a:p>
            <a:pPr algn="l"/>
            <a:r>
              <a:rPr lang="sk-SK" sz="2800" b="1" dirty="0" smtClean="0">
                <a:effectLst/>
              </a:rPr>
              <a:t>5. Máš určitú sumu peňazí, kúpiš si: </a:t>
            </a:r>
            <a:endParaRPr lang="sk-SK" sz="2800" b="1" dirty="0">
              <a:effectLst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744403573"/>
              </p:ext>
            </p:extLst>
          </p:nvPr>
        </p:nvGraphicFramePr>
        <p:xfrm>
          <a:off x="755576" y="1556792"/>
          <a:ext cx="7632848" cy="43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5148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k-SK" sz="2800" b="1" dirty="0" smtClean="0">
                <a:effectLst/>
              </a:rPr>
              <a:t>6. Počul si už o trende „</a:t>
            </a:r>
            <a:r>
              <a:rPr lang="sk-SK" sz="2800" b="1" dirty="0" err="1" smtClean="0">
                <a:effectLst/>
              </a:rPr>
              <a:t>Perfectly</a:t>
            </a:r>
            <a:r>
              <a:rPr lang="sk-SK" sz="2800" b="1" dirty="0" smtClean="0">
                <a:effectLst/>
              </a:rPr>
              <a:t> </a:t>
            </a:r>
            <a:r>
              <a:rPr lang="sk-SK" sz="2800" b="1" dirty="0" err="1" smtClean="0">
                <a:effectLst/>
              </a:rPr>
              <a:t>Imperfect</a:t>
            </a:r>
            <a:r>
              <a:rPr lang="sk-SK" sz="2800" b="1" dirty="0" smtClean="0">
                <a:effectLst/>
              </a:rPr>
              <a:t>“? </a:t>
            </a:r>
            <a:endParaRPr lang="sk-SK" sz="2800" b="1" dirty="0">
              <a:effectLst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818952980"/>
              </p:ext>
            </p:extLst>
          </p:nvPr>
        </p:nvGraphicFramePr>
        <p:xfrm>
          <a:off x="755576" y="1556792"/>
          <a:ext cx="7632848" cy="43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6922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188640"/>
            <a:ext cx="6055946" cy="1264928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b">
            <a:noAutofit/>
            <a:sp3d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z="5000" dirty="0" smtClean="0">
                <a:latin typeface="Bookman Old Style" panose="02050604050505020204" pitchFamily="18" charset="0"/>
              </a:rPr>
              <a:t>  </a:t>
            </a:r>
            <a:r>
              <a:rPr lang="sk-SK" sz="4000" dirty="0" smtClean="0">
                <a:latin typeface="Bookman Old Style" panose="02050604050505020204" pitchFamily="18" charset="0"/>
              </a:rPr>
              <a:t>...</a:t>
            </a:r>
            <a:r>
              <a:rPr lang="sk-SK" sz="3200" dirty="0" smtClean="0">
                <a:latin typeface="Bookman Old Style" panose="02050604050505020204" pitchFamily="18" charset="0"/>
              </a:rPr>
              <a:t>lebo aj krivá mrkva si zaslúži aby sme ju zjedli </a:t>
            </a:r>
            <a:r>
              <a:rPr lang="sk-SK" sz="32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  </a:t>
            </a:r>
            <a:endParaRPr lang="sk-SK" sz="4000" dirty="0">
              <a:latin typeface="Bookman Old Style" panose="02050604050505020204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280851" y="4983725"/>
            <a:ext cx="8539621" cy="1874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3100" b="1" u="sng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Perfectly</a:t>
            </a:r>
            <a:r>
              <a:rPr lang="sk-SK" sz="31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sk-SK" sz="3100" b="1" u="sng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Imperfect</a:t>
            </a:r>
            <a:r>
              <a:rPr lang="sk-SK" sz="31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sk-SK" sz="31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– cesta ako bojovať proti plytvaniu potravinami</a:t>
            </a:r>
          </a:p>
          <a:p>
            <a:pPr marL="0" indent="0" algn="ctr">
              <a:buNone/>
            </a:pPr>
            <a:r>
              <a:rPr lang="sk-SK" sz="2600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...dajme šancu aj ovociu a zelenine, ktorá síce nespĺňa štandardy „krásy“, ale je rovnako plná vitamínov a má rovnaké výživové hodnoty ako ostatné ovocie a zelenina</a:t>
            </a:r>
            <a:r>
              <a:rPr lang="sk-SK" sz="2300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sk-SK" sz="2900" dirty="0">
              <a:solidFill>
                <a:schemeClr val="bg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26548"/>
            <a:ext cx="4487124" cy="3354925"/>
          </a:xfrm>
          <a:prstGeom prst="rect">
            <a:avLst/>
          </a:prstGeom>
        </p:spPr>
      </p:pic>
      <p:pic>
        <p:nvPicPr>
          <p:cNvPr id="7" name="Picture 2" descr="VÃ½sledok vyhÄ¾adÃ¡vania obrÃ¡zkov pre dopyt perfectly imperfect ovoc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150862" cy="205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86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01608" cy="3050444"/>
          </a:xfrm>
        </p:spPr>
        <p:txBody>
          <a:bodyPr/>
          <a:lstStyle/>
          <a:p>
            <a:pPr algn="l"/>
            <a:r>
              <a:rPr lang="sk-SK" sz="4800" b="1" dirty="0" smtClean="0"/>
              <a:t>Piatkové zdravé pitie</a:t>
            </a:r>
            <a:br>
              <a:rPr lang="sk-SK" sz="4800" b="1" dirty="0" smtClean="0"/>
            </a:br>
            <a:r>
              <a:rPr lang="sk-SK" sz="4400" b="1" dirty="0" smtClean="0"/>
              <a:t> </a:t>
            </a:r>
            <a:br>
              <a:rPr lang="sk-SK" sz="4400" b="1" dirty="0" smtClean="0"/>
            </a:br>
            <a:r>
              <a:rPr lang="sk-SK" sz="2800" b="1" dirty="0" smtClean="0">
                <a:effectLst/>
              </a:rPr>
              <a:t>najskôr dôkladná </a:t>
            </a:r>
            <a:br>
              <a:rPr lang="sk-SK" sz="2800" b="1" dirty="0" smtClean="0">
                <a:effectLst/>
              </a:rPr>
            </a:br>
            <a:r>
              <a:rPr lang="sk-SK" sz="2800" b="1" dirty="0" smtClean="0">
                <a:effectLst/>
              </a:rPr>
              <a:t>príprava...</a:t>
            </a:r>
            <a:r>
              <a:rPr lang="sk-SK" sz="4400" b="1" dirty="0" smtClean="0">
                <a:effectLst/>
              </a:rPr>
              <a:t> </a:t>
            </a:r>
            <a:endParaRPr lang="sk-SK" sz="4400" b="1" dirty="0">
              <a:effectLst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27420"/>
            <a:ext cx="3499458" cy="262459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63810"/>
            <a:ext cx="2316153" cy="308820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179821" cy="290642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81" y="1802258"/>
            <a:ext cx="2312468" cy="30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15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8" y="260648"/>
            <a:ext cx="2035867" cy="349258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37" y="227278"/>
            <a:ext cx="2563531" cy="305770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19" y="404664"/>
            <a:ext cx="2202170" cy="334857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19264"/>
            <a:ext cx="2297715" cy="342900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50837"/>
            <a:ext cx="2690679" cy="30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66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80728"/>
          </a:xfrm>
        </p:spPr>
        <p:txBody>
          <a:bodyPr/>
          <a:lstStyle/>
          <a:p>
            <a:pPr algn="l"/>
            <a:r>
              <a:rPr lang="sk-SK" sz="4000" b="1" dirty="0" smtClean="0">
                <a:latin typeface="Book Antiqua" pitchFamily="18" charset="0"/>
              </a:rPr>
              <a:t>Naše maliny </a:t>
            </a:r>
            <a:r>
              <a:rPr lang="sk-SK" sz="4000" b="1" dirty="0" smtClean="0">
                <a:latin typeface="Book Antiqua" pitchFamily="18" charset="0"/>
                <a:sym typeface="Wingdings" pitchFamily="2" charset="2"/>
              </a:rPr>
              <a:t></a:t>
            </a:r>
            <a:endParaRPr lang="sk-SK" sz="4000" b="1" dirty="0">
              <a:latin typeface="Book Antiqua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chemeClr val="tx2"/>
                </a:solidFill>
                <a:latin typeface="+mn-lt"/>
              </a:rPr>
              <a:t>... najskôr sme sa 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tx2"/>
                </a:solidFill>
                <a:latin typeface="+mn-lt"/>
              </a:rPr>
              <a:t>vzdelávali od 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tx2"/>
                </a:solidFill>
                <a:latin typeface="+mn-lt"/>
              </a:rPr>
              <a:t>odborníka</a:t>
            </a:r>
          </a:p>
          <a:p>
            <a:pPr marL="0" indent="0">
              <a:buNone/>
            </a:pPr>
            <a:endParaRPr lang="sk-SK" sz="2800" dirty="0">
              <a:solidFill>
                <a:schemeClr val="tx2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93" y="404664"/>
            <a:ext cx="4056112" cy="304208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446748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98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48072"/>
          </a:xfrm>
        </p:spPr>
        <p:txBody>
          <a:bodyPr/>
          <a:lstStyle/>
          <a:p>
            <a:pPr algn="l"/>
            <a:r>
              <a:rPr lang="sk-SK" sz="3600" b="1" dirty="0" smtClean="0">
                <a:effectLst/>
              </a:rPr>
              <a:t>... potom sme pracovali </a:t>
            </a:r>
            <a:endParaRPr lang="sk-SK" sz="3600" b="1" dirty="0">
              <a:effectLst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3744416" cy="280831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61048"/>
            <a:ext cx="3709089" cy="278181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61" y="478982"/>
            <a:ext cx="2936473" cy="5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85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80728"/>
          </a:xfrm>
        </p:spPr>
        <p:txBody>
          <a:bodyPr/>
          <a:lstStyle/>
          <a:p>
            <a:pPr algn="l"/>
            <a:r>
              <a:rPr lang="sk-SK" sz="3200" b="1" dirty="0" smtClean="0">
                <a:effectLst/>
              </a:rPr>
              <a:t>... a ako to dopadne uvidíme až v lete </a:t>
            </a:r>
            <a:r>
              <a:rPr lang="sk-SK" sz="3200" b="1" dirty="0" smtClean="0">
                <a:effectLst/>
                <a:sym typeface="Wingdings" pitchFamily="2" charset="2"/>
              </a:rPr>
              <a:t> </a:t>
            </a:r>
            <a:endParaRPr lang="sk-SK" sz="3200" b="1" dirty="0">
              <a:effectLst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7"/>
            <a:ext cx="4824535" cy="3618402"/>
          </a:xfrm>
        </p:spPr>
      </p:pic>
      <p:pic>
        <p:nvPicPr>
          <p:cNvPr id="1026" name="Picture 2" descr="VÃ½sledok vyhÄ¾adÃ¡vania obrÃ¡zkov pre dopyt mali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93446"/>
            <a:ext cx="3779912" cy="28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ok vyhÄ¾adÃ¡vania obrÃ¡zkov pre dopyt otÃ¡zn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31" y="2271584"/>
            <a:ext cx="1926899" cy="179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40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36712"/>
          </a:xfrm>
        </p:spPr>
        <p:txBody>
          <a:bodyPr/>
          <a:lstStyle/>
          <a:p>
            <a:pPr algn="l"/>
            <a:r>
              <a:rPr lang="sk-SK" dirty="0" smtClean="0">
                <a:effectLst/>
              </a:rPr>
              <a:t>...</a:t>
            </a:r>
            <a:r>
              <a:rPr lang="sk-SK" sz="2800" b="1" dirty="0" smtClean="0">
                <a:effectLst/>
              </a:rPr>
              <a:t>ako pomôžeme pestovaním domácich malín?</a:t>
            </a:r>
            <a:endParaRPr lang="sk-SK" sz="2800" b="1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412776"/>
            <a:ext cx="8507288" cy="5184576"/>
          </a:xfrm>
        </p:spPr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chemeClr val="accent1"/>
                </a:solidFill>
              </a:rPr>
              <a:t>jedným </a:t>
            </a:r>
            <a:r>
              <a:rPr lang="sk-SK" dirty="0">
                <a:solidFill>
                  <a:schemeClr val="accent1"/>
                </a:solidFill>
              </a:rPr>
              <a:t>z naj producentov malín na slovenskom trhu pochádza zo španielskeho mesta </a:t>
            </a:r>
            <a:r>
              <a:rPr lang="sk-SK" b="1" dirty="0" err="1">
                <a:solidFill>
                  <a:schemeClr val="accent1"/>
                </a:solidFill>
              </a:rPr>
              <a:t>Huelva</a:t>
            </a:r>
            <a:r>
              <a:rPr lang="sk-SK" b="1" dirty="0">
                <a:solidFill>
                  <a:schemeClr val="accent1"/>
                </a:solidFill>
              </a:rPr>
              <a:t> </a:t>
            </a:r>
          </a:p>
          <a:p>
            <a:r>
              <a:rPr lang="sk-SK" dirty="0">
                <a:solidFill>
                  <a:schemeClr val="accent1"/>
                </a:solidFill>
              </a:rPr>
              <a:t>v</a:t>
            </a:r>
            <a:r>
              <a:rPr lang="sk-SK" dirty="0" smtClean="0">
                <a:solidFill>
                  <a:schemeClr val="accent1"/>
                </a:solidFill>
              </a:rPr>
              <a:t>zdialenosť Nová </a:t>
            </a:r>
            <a:r>
              <a:rPr lang="sk-SK" dirty="0">
                <a:solidFill>
                  <a:schemeClr val="accent1"/>
                </a:solidFill>
              </a:rPr>
              <a:t>Dubnica – </a:t>
            </a:r>
            <a:r>
              <a:rPr lang="sk-SK" dirty="0" err="1" smtClean="0">
                <a:solidFill>
                  <a:schemeClr val="accent1"/>
                </a:solidFill>
              </a:rPr>
              <a:t>Huelva</a:t>
            </a:r>
            <a:r>
              <a:rPr lang="sk-SK" dirty="0" smtClean="0">
                <a:solidFill>
                  <a:schemeClr val="accent1"/>
                </a:solidFill>
              </a:rPr>
              <a:t> </a:t>
            </a:r>
            <a:r>
              <a:rPr lang="sk-SK" dirty="0">
                <a:solidFill>
                  <a:schemeClr val="accent1"/>
                </a:solidFill>
              </a:rPr>
              <a:t>je cca </a:t>
            </a:r>
            <a:r>
              <a:rPr lang="sk-SK" b="1" dirty="0">
                <a:solidFill>
                  <a:schemeClr val="accent1"/>
                </a:solidFill>
              </a:rPr>
              <a:t>3100 km </a:t>
            </a:r>
          </a:p>
          <a:p>
            <a:r>
              <a:rPr lang="sk-SK" dirty="0">
                <a:solidFill>
                  <a:schemeClr val="accent1"/>
                </a:solidFill>
              </a:rPr>
              <a:t>p</a:t>
            </a:r>
            <a:r>
              <a:rPr lang="sk-SK" dirty="0" smtClean="0">
                <a:solidFill>
                  <a:schemeClr val="accent1"/>
                </a:solidFill>
              </a:rPr>
              <a:t>ri </a:t>
            </a:r>
            <a:r>
              <a:rPr lang="sk-SK" dirty="0">
                <a:solidFill>
                  <a:schemeClr val="accent1"/>
                </a:solidFill>
              </a:rPr>
              <a:t>priemernej spotrebe naloženého kamiónu </a:t>
            </a:r>
            <a:endParaRPr lang="sk-SK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accent1"/>
                </a:solidFill>
              </a:rPr>
              <a:t> </a:t>
            </a:r>
            <a:r>
              <a:rPr lang="sk-SK" dirty="0" smtClean="0">
                <a:solidFill>
                  <a:schemeClr val="accent1"/>
                </a:solidFill>
              </a:rPr>
              <a:t>   cca </a:t>
            </a:r>
            <a:r>
              <a:rPr lang="sk-SK" dirty="0">
                <a:solidFill>
                  <a:schemeClr val="accent1"/>
                </a:solidFill>
              </a:rPr>
              <a:t>35 l /km </a:t>
            </a:r>
            <a:r>
              <a:rPr lang="sk-SK" dirty="0" smtClean="0">
                <a:solidFill>
                  <a:schemeClr val="accent1"/>
                </a:solidFill>
              </a:rPr>
              <a:t>je </a:t>
            </a:r>
            <a:r>
              <a:rPr lang="sk-SK" dirty="0">
                <a:solidFill>
                  <a:schemeClr val="accent1"/>
                </a:solidFill>
              </a:rPr>
              <a:t>priemerná produkcia </a:t>
            </a:r>
            <a:r>
              <a:rPr lang="sk-SK" dirty="0" smtClean="0">
                <a:solidFill>
                  <a:schemeClr val="accent1"/>
                </a:solidFill>
              </a:rPr>
              <a:t>CO</a:t>
            </a:r>
            <a:r>
              <a:rPr lang="sk-SK" baseline="-25000" dirty="0">
                <a:solidFill>
                  <a:schemeClr val="accent1"/>
                </a:solidFill>
              </a:rPr>
              <a:t>2</a:t>
            </a:r>
            <a:r>
              <a:rPr lang="sk-SK" dirty="0" smtClean="0">
                <a:solidFill>
                  <a:schemeClr val="accent1"/>
                </a:solidFill>
              </a:rPr>
              <a:t>  </a:t>
            </a:r>
            <a:r>
              <a:rPr lang="sk-SK" dirty="0">
                <a:solidFill>
                  <a:schemeClr val="accent1"/>
                </a:solidFill>
              </a:rPr>
              <a:t>940 g / km </a:t>
            </a:r>
          </a:p>
          <a:p>
            <a:r>
              <a:rPr lang="sk-SK" dirty="0" smtClean="0">
                <a:solidFill>
                  <a:schemeClr val="accent1"/>
                </a:solidFill>
              </a:rPr>
              <a:t>pri </a:t>
            </a:r>
            <a:r>
              <a:rPr lang="sk-SK" dirty="0">
                <a:solidFill>
                  <a:schemeClr val="accent1"/>
                </a:solidFill>
              </a:rPr>
              <a:t>vzdialenosti 3100 km je to 2 914 000 g = 2 914 kg = 2,9 </a:t>
            </a:r>
            <a:r>
              <a:rPr lang="sk-SK" dirty="0" smtClean="0">
                <a:solidFill>
                  <a:schemeClr val="accent1"/>
                </a:solidFill>
              </a:rPr>
              <a:t>ton CO</a:t>
            </a:r>
            <a:r>
              <a:rPr lang="sk-SK" baseline="-25000" dirty="0" smtClean="0">
                <a:solidFill>
                  <a:schemeClr val="accent1"/>
                </a:solidFill>
              </a:rPr>
              <a:t>2 </a:t>
            </a:r>
            <a:r>
              <a:rPr lang="sk-SK" dirty="0" smtClean="0">
                <a:solidFill>
                  <a:schemeClr val="accent1"/>
                </a:solidFill>
              </a:rPr>
              <a:t> .............. toľko sa dostane </a:t>
            </a:r>
            <a:r>
              <a:rPr lang="sk-SK" dirty="0">
                <a:solidFill>
                  <a:schemeClr val="accent1"/>
                </a:solidFill>
              </a:rPr>
              <a:t>CO</a:t>
            </a:r>
            <a:r>
              <a:rPr lang="sk-SK" baseline="-25000" dirty="0">
                <a:solidFill>
                  <a:schemeClr val="accent1"/>
                </a:solidFill>
              </a:rPr>
              <a:t>2</a:t>
            </a:r>
            <a:r>
              <a:rPr lang="sk-SK" dirty="0" smtClean="0">
                <a:solidFill>
                  <a:schemeClr val="accent1"/>
                </a:solidFill>
              </a:rPr>
              <a:t> </a:t>
            </a:r>
            <a:r>
              <a:rPr lang="sk-SK" dirty="0">
                <a:solidFill>
                  <a:schemeClr val="accent1"/>
                </a:solidFill>
              </a:rPr>
              <a:t>do ovzdušia pri dovoze malín zo </a:t>
            </a:r>
            <a:r>
              <a:rPr lang="sk-SK" dirty="0" smtClean="0">
                <a:solidFill>
                  <a:schemeClr val="accent1"/>
                </a:solidFill>
              </a:rPr>
              <a:t>Španielska</a:t>
            </a:r>
            <a:endParaRPr lang="sk-SK" dirty="0">
              <a:solidFill>
                <a:schemeClr val="accent1"/>
              </a:solidFill>
            </a:endParaRPr>
          </a:p>
          <a:p>
            <a:r>
              <a:rPr lang="sk-SK" dirty="0">
                <a:solidFill>
                  <a:schemeClr val="accent1"/>
                </a:solidFill>
              </a:rPr>
              <a:t>... a to sme nerátali uhlíkové nároky malín pri pestovaní, pri zbieraní úrody a skladovaní.... </a:t>
            </a:r>
            <a:endParaRPr lang="sk-SK" dirty="0" smtClean="0">
              <a:solidFill>
                <a:schemeClr val="accent1"/>
              </a:solidFill>
            </a:endParaRPr>
          </a:p>
          <a:p>
            <a:r>
              <a:rPr lang="sk-SK" dirty="0" smtClean="0">
                <a:solidFill>
                  <a:schemeClr val="accent1"/>
                </a:solidFill>
              </a:rPr>
              <a:t>oplatí </a:t>
            </a:r>
            <a:r>
              <a:rPr lang="sk-SK" dirty="0">
                <a:solidFill>
                  <a:schemeClr val="accent1"/>
                </a:solidFill>
              </a:rPr>
              <a:t>sa pestovať si ich doma / u babky a ak nemáme priestor, dať prednosť slovenským / lokálnym </a:t>
            </a:r>
            <a:r>
              <a:rPr lang="sk-SK">
                <a:solidFill>
                  <a:schemeClr val="accent1"/>
                </a:solidFill>
              </a:rPr>
              <a:t>pestovateľom </a:t>
            </a:r>
            <a:r>
              <a:rPr lang="sk-SK" smtClean="0">
                <a:solidFill>
                  <a:schemeClr val="accent1"/>
                </a:solidFill>
              </a:rPr>
              <a:t>malín</a:t>
            </a:r>
            <a:endParaRPr lang="sk-SK" dirty="0">
              <a:solidFill>
                <a:schemeClr val="accent1"/>
              </a:solidFill>
            </a:endParaRPr>
          </a:p>
          <a:p>
            <a:endParaRPr lang="sk-SK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60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80728"/>
          </a:xfrm>
        </p:spPr>
        <p:txBody>
          <a:bodyPr/>
          <a:lstStyle/>
          <a:p>
            <a:pPr algn="l"/>
            <a:r>
              <a:rPr lang="sk-SK" sz="4800" b="1" dirty="0" smtClean="0"/>
              <a:t>Lokálne a sezónne pohostenie </a:t>
            </a:r>
            <a:endParaRPr lang="sk-SK" sz="4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chemeClr val="tx2"/>
                </a:solidFill>
                <a:latin typeface="+mn-lt"/>
              </a:rPr>
              <a:t>....každá trieda sa najskôr poctivo pripravovala</a:t>
            </a:r>
            <a:endParaRPr lang="sk-SK" sz="2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04" y="2030744"/>
            <a:ext cx="2480015" cy="450912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8" y="2030744"/>
            <a:ext cx="2440412" cy="443711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30744"/>
            <a:ext cx="2480016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88640"/>
            <a:ext cx="8603338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chemeClr val="tx2"/>
                </a:solidFill>
                <a:latin typeface="+mn-lt"/>
              </a:rPr>
              <a:t>... všetko, čo sme nachystali  sme zaniesli do jedálne</a:t>
            </a:r>
            <a:endParaRPr lang="sk-SK" sz="2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0" y="1132866"/>
            <a:ext cx="4104456" cy="230875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6" y="1183757"/>
            <a:ext cx="4187957" cy="235572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43611"/>
            <a:ext cx="4095586" cy="230376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6" y="3933056"/>
            <a:ext cx="4070282" cy="228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908720"/>
            <a:ext cx="3942975" cy="2217924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658350"/>
            <a:ext cx="4752528" cy="267329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19"/>
            <a:ext cx="4017118" cy="22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 smtClean="0">
                <a:solidFill>
                  <a:schemeClr val="tx2"/>
                </a:solidFill>
                <a:latin typeface="+mn-lt"/>
              </a:rPr>
              <a:t>... a potom sme už len spoločne maškrtili </a:t>
            </a:r>
            <a:endParaRPr lang="sk-SK" sz="32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80728"/>
            <a:ext cx="4536504" cy="340237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62" y="4583090"/>
            <a:ext cx="2906942" cy="218020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50260"/>
            <a:ext cx="2994873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53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80728"/>
          </a:xfrm>
        </p:spPr>
        <p:txBody>
          <a:bodyPr/>
          <a:lstStyle/>
          <a:p>
            <a:pPr algn="l"/>
            <a:r>
              <a:rPr lang="sk-SK" sz="4400" b="1" dirty="0" smtClean="0"/>
              <a:t>Kalendár lokálnych potravín 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chemeClr val="accent1"/>
                </a:solidFill>
                <a:latin typeface="+mn-lt"/>
              </a:rPr>
              <a:t>...takto usilovne na ňom pracovali 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accent1"/>
                </a:solidFill>
                <a:latin typeface="+mn-lt"/>
              </a:rPr>
              <a:t>naši prváčikovia</a:t>
            </a:r>
            <a:endParaRPr lang="sk-SK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74487"/>
            <a:ext cx="5040560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36104"/>
          </a:xfrm>
        </p:spPr>
        <p:txBody>
          <a:bodyPr/>
          <a:lstStyle/>
          <a:p>
            <a:pPr algn="l"/>
            <a:r>
              <a:rPr lang="sk-SK" sz="3600" b="1" dirty="0" smtClean="0">
                <a:effectLst/>
              </a:rPr>
              <a:t>...potom už len osvieženie </a:t>
            </a:r>
            <a:r>
              <a:rPr lang="sk-SK" sz="3600" b="1" dirty="0" smtClean="0">
                <a:effectLst/>
                <a:sym typeface="Wingdings" pitchFamily="2" charset="2"/>
              </a:rPr>
              <a:t> </a:t>
            </a:r>
            <a:endParaRPr lang="sk-SK" sz="3600" b="1" dirty="0">
              <a:effectLst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14652"/>
            <a:ext cx="2592288" cy="345638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6" y="1412776"/>
            <a:ext cx="2701120" cy="360149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22" y="476672"/>
            <a:ext cx="2221979" cy="296263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89040"/>
            <a:ext cx="1995686" cy="26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35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2840" y="188640"/>
            <a:ext cx="8229600" cy="6120680"/>
          </a:xfrm>
        </p:spPr>
        <p:txBody>
          <a:bodyPr/>
          <a:lstStyle/>
          <a:p>
            <a:pPr algn="l"/>
            <a:r>
              <a:rPr lang="sk-SK" sz="2800" b="1" dirty="0" smtClean="0">
                <a:effectLst/>
              </a:rPr>
              <a:t/>
            </a:r>
            <a:br>
              <a:rPr lang="sk-SK" sz="2800" b="1" dirty="0" smtClean="0">
                <a:effectLst/>
              </a:rPr>
            </a:br>
            <a:r>
              <a:rPr lang="sk-SK" sz="2800" b="1" dirty="0">
                <a:effectLst/>
              </a:rPr>
              <a:t/>
            </a:r>
            <a:br>
              <a:rPr lang="sk-SK" sz="2800" b="1" dirty="0">
                <a:effectLst/>
              </a:rPr>
            </a:br>
            <a:r>
              <a:rPr lang="sk-SK" sz="2800" b="1" dirty="0" smtClean="0">
                <a:effectLst/>
              </a:rPr>
              <a:t/>
            </a:r>
            <a:br>
              <a:rPr lang="sk-SK" sz="2800" b="1" dirty="0" smtClean="0">
                <a:effectLst/>
              </a:rPr>
            </a:br>
            <a:r>
              <a:rPr lang="sk-SK" sz="2800" b="1" dirty="0">
                <a:effectLst/>
              </a:rPr>
              <a:t/>
            </a:r>
            <a:br>
              <a:rPr lang="sk-SK" sz="2800" b="1" dirty="0">
                <a:effectLst/>
              </a:rPr>
            </a:br>
            <a:r>
              <a:rPr lang="sk-SK" sz="2800" b="1" dirty="0" smtClean="0">
                <a:effectLst/>
              </a:rPr>
              <a:t/>
            </a:r>
            <a:br>
              <a:rPr lang="sk-SK" sz="2800" b="1" dirty="0" smtClean="0">
                <a:effectLst/>
              </a:rPr>
            </a:br>
            <a:r>
              <a:rPr lang="sk-SK" sz="2800" b="1" dirty="0">
                <a:effectLst/>
              </a:rPr>
              <a:t/>
            </a:r>
            <a:br>
              <a:rPr lang="sk-SK" sz="2800" b="1" dirty="0">
                <a:effectLst/>
              </a:rPr>
            </a:br>
            <a:r>
              <a:rPr lang="sk-SK" sz="2800" b="1" dirty="0" smtClean="0">
                <a:effectLst/>
              </a:rPr>
              <a:t/>
            </a:r>
            <a:br>
              <a:rPr lang="sk-SK" sz="2800" b="1" dirty="0" smtClean="0">
                <a:effectLst/>
              </a:rPr>
            </a:br>
            <a:r>
              <a:rPr lang="sk-SK" sz="2800" b="1" dirty="0">
                <a:effectLst/>
              </a:rPr>
              <a:t/>
            </a:r>
            <a:br>
              <a:rPr lang="sk-SK" sz="2800" b="1" dirty="0">
                <a:effectLst/>
              </a:rPr>
            </a:br>
            <a:r>
              <a:rPr lang="sk-SK" sz="2800" b="1" dirty="0" smtClean="0">
                <a:effectLst/>
              </a:rPr>
              <a:t/>
            </a:r>
            <a:br>
              <a:rPr lang="sk-SK" sz="2800" b="1" dirty="0" smtClean="0">
                <a:effectLst/>
              </a:rPr>
            </a:br>
            <a:r>
              <a:rPr lang="sk-SK" sz="2800" b="1" dirty="0">
                <a:effectLst/>
              </a:rPr>
              <a:t/>
            </a:r>
            <a:br>
              <a:rPr lang="sk-SK" sz="2800" b="1" dirty="0">
                <a:effectLst/>
              </a:rPr>
            </a:br>
            <a:r>
              <a:rPr lang="sk-SK" sz="2800" b="1" dirty="0" smtClean="0">
                <a:effectLst/>
              </a:rPr>
              <a:t/>
            </a:r>
            <a:br>
              <a:rPr lang="sk-SK" sz="2800" b="1" dirty="0" smtClean="0">
                <a:effectLst/>
              </a:rPr>
            </a:br>
            <a:r>
              <a:rPr lang="sk-SK" sz="2800" b="1" dirty="0">
                <a:effectLst/>
              </a:rPr>
              <a:t/>
            </a:r>
            <a:br>
              <a:rPr lang="sk-SK" sz="2800" b="1" dirty="0">
                <a:effectLst/>
              </a:rPr>
            </a:br>
            <a:r>
              <a:rPr lang="sk-SK" sz="2800" b="1" dirty="0" smtClean="0">
                <a:effectLst/>
              </a:rPr>
              <a:t>...a takto krásne sa im to podarilo</a:t>
            </a:r>
            <a:br>
              <a:rPr lang="sk-SK" sz="2800" b="1" dirty="0" smtClean="0">
                <a:effectLst/>
              </a:rPr>
            </a:br>
            <a:r>
              <a:rPr lang="sk-SK" sz="2800" b="1" dirty="0">
                <a:effectLst/>
              </a:rPr>
              <a:t/>
            </a:r>
            <a:br>
              <a:rPr lang="sk-SK" sz="2800" b="1" dirty="0">
                <a:effectLst/>
              </a:rPr>
            </a:br>
            <a:r>
              <a:rPr lang="sk-SK" sz="2800" b="1" dirty="0" smtClean="0">
                <a:effectLst/>
              </a:rPr>
              <a:t>                                                 ...každý z nás ho môže</a:t>
            </a:r>
            <a:br>
              <a:rPr lang="sk-SK" sz="2800" b="1" dirty="0" smtClean="0">
                <a:effectLst/>
              </a:rPr>
            </a:br>
            <a:r>
              <a:rPr lang="sk-SK" sz="2800" b="1" dirty="0">
                <a:effectLst/>
              </a:rPr>
              <a:t> </a:t>
            </a:r>
            <a:r>
              <a:rPr lang="sk-SK" sz="2800" b="1" dirty="0" smtClean="0">
                <a:effectLst/>
              </a:rPr>
              <a:t>                                                  pomôcť doplniť </a:t>
            </a:r>
            <a:br>
              <a:rPr lang="sk-SK" sz="2800" b="1" dirty="0" smtClean="0">
                <a:effectLst/>
              </a:rPr>
            </a:br>
            <a:r>
              <a:rPr lang="sk-SK" sz="2800" b="1" dirty="0" smtClean="0">
                <a:effectLst/>
              </a:rPr>
              <a:t/>
            </a:r>
            <a:br>
              <a:rPr lang="sk-SK" sz="2800" b="1" dirty="0" smtClean="0">
                <a:effectLst/>
              </a:rPr>
            </a:br>
            <a:r>
              <a:rPr lang="sk-SK" sz="2800" b="1" dirty="0">
                <a:effectLst/>
              </a:rPr>
              <a:t/>
            </a:r>
            <a:br>
              <a:rPr lang="sk-SK" sz="2800" b="1" dirty="0">
                <a:effectLst/>
              </a:rPr>
            </a:br>
            <a:r>
              <a:rPr lang="sk-SK" sz="2800" b="1" dirty="0" smtClean="0">
                <a:effectLst/>
              </a:rPr>
              <a:t/>
            </a:r>
            <a:br>
              <a:rPr lang="sk-SK" sz="2800" b="1" dirty="0" smtClean="0">
                <a:effectLst/>
              </a:rPr>
            </a:br>
            <a:r>
              <a:rPr lang="sk-SK" sz="2800" b="1" dirty="0" smtClean="0">
                <a:effectLst/>
              </a:rPr>
              <a:t> </a:t>
            </a:r>
            <a:endParaRPr lang="sk-SK" sz="2800" b="1" dirty="0">
              <a:effectLst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5"/>
            <a:ext cx="4224468" cy="3168351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49290"/>
            <a:ext cx="4152462" cy="311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03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52736"/>
          </a:xfrm>
        </p:spPr>
        <p:txBody>
          <a:bodyPr/>
          <a:lstStyle/>
          <a:p>
            <a:pPr algn="l"/>
            <a:r>
              <a:rPr lang="sk-SK" sz="4400" b="1" dirty="0" smtClean="0"/>
              <a:t>Palmový olej</a:t>
            </a:r>
            <a:endParaRPr lang="sk-SK" sz="4400" b="1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4"/>
            <a:ext cx="4593280" cy="6334439"/>
          </a:xfrm>
        </p:spPr>
      </p:pic>
      <p:pic>
        <p:nvPicPr>
          <p:cNvPr id="1026" name="Picture 2" descr="VÃ½sledok vyhÄ¾adÃ¡vania obrÃ¡zkov pre dopyt stop palmovÃ½ ole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19273"/>
            <a:ext cx="3240360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Ãºvisiaci obrÃ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32" y="1700808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5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2"/>
          <p:cNvSpPr txBox="1">
            <a:spLocks/>
          </p:cNvSpPr>
          <p:nvPr/>
        </p:nvSpPr>
        <p:spPr>
          <a:xfrm>
            <a:off x="323528" y="260648"/>
            <a:ext cx="8208912" cy="62646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sk-SK" sz="2800" b="1" dirty="0" smtClean="0">
                <a:latin typeface="Book Antiqua" pitchFamily="18" charset="0"/>
              </a:rPr>
              <a:t>Vedeli ste, že....  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sk-SK" dirty="0" smtClean="0">
                <a:latin typeface="Book Antiqua" pitchFamily="18" charset="0"/>
              </a:rPr>
              <a:t>... každú hodinu sa vyrúbe prales vo veľkosti 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sk-SK" dirty="0" smtClean="0">
                <a:latin typeface="Book Antiqua" pitchFamily="18" charset="0"/>
              </a:rPr>
              <a:t>   300 futbalových ihrísk na výrobu palmového oleja???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sk-SK" sz="2800" dirty="0" smtClean="0">
              <a:latin typeface="Bookman Old Style" pitchFamily="18" charset="0"/>
            </a:endParaRP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sk-SK" sz="2800" dirty="0" smtClean="0">
              <a:latin typeface="Bookman Old Style" pitchFamily="18" charset="0"/>
            </a:endParaRP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sk-SK" sz="2800" dirty="0" smtClean="0">
              <a:latin typeface="Bookman Old Style" pitchFamily="18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sk-SK" dirty="0" smtClean="0">
              <a:latin typeface="Bookman Old Style" pitchFamily="18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sk-SK" dirty="0" smtClean="0">
                <a:latin typeface="Bookman Old Style" pitchFamily="18" charset="0"/>
              </a:rPr>
              <a:t>... nepodieľajme sa na klčovaní pralesa a zabíjaní   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sk-SK" dirty="0" smtClean="0">
                <a:latin typeface="Bookman Old Style" pitchFamily="18" charset="0"/>
              </a:rPr>
              <a:t>    nevinných zvierat a povedzme 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sk-SK" dirty="0" smtClean="0">
                <a:latin typeface="Bookman Old Style" pitchFamily="18" charset="0"/>
              </a:rPr>
              <a:t>    spoločne </a:t>
            </a:r>
            <a:r>
              <a:rPr lang="sk-SK" b="1" dirty="0" smtClean="0">
                <a:latin typeface="Bookman Old Style" pitchFamily="18" charset="0"/>
              </a:rPr>
              <a:t>NIE palmovému oleju</a:t>
            </a:r>
            <a:r>
              <a:rPr lang="sk-SK" dirty="0" smtClean="0">
                <a:latin typeface="Bookman Old Style" pitchFamily="18" charset="0"/>
              </a:rPr>
              <a:t> !</a:t>
            </a:r>
            <a:endParaRPr lang="sk-SK" dirty="0">
              <a:latin typeface="Bookman Old Style" pitchFamily="18" charset="0"/>
            </a:endParaRPr>
          </a:p>
        </p:txBody>
      </p:sp>
      <p:pic>
        <p:nvPicPr>
          <p:cNvPr id="6" name="Picture 2" descr="VÃ½sledok vyhÄ¾adÃ¡vania obrÃ¡zkov pre dopyt stop palmovÃ©mu olej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54" y="5301208"/>
            <a:ext cx="2520280" cy="141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Ã½sledok vyhÄ¾adÃ¡vania obrÃ¡zkov pre dopyt palm oil s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3856971" cy="23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Ã½sledok vyhÄ¾adÃ¡vania obrÃ¡zkov pre dopyt palm oil st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08" y="354"/>
            <a:ext cx="1479939" cy="147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8552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08720"/>
          </a:xfrm>
        </p:spPr>
        <p:txBody>
          <a:bodyPr/>
          <a:lstStyle/>
          <a:p>
            <a:pPr algn="l"/>
            <a:r>
              <a:rPr lang="sk-SK" sz="4800" b="1" dirty="0" smtClean="0"/>
              <a:t>Uhlíková stopa </a:t>
            </a:r>
            <a:endParaRPr lang="sk-SK" sz="4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tx2"/>
                </a:solidFill>
                <a:latin typeface="+mn-lt"/>
              </a:rPr>
              <a:t>n</a:t>
            </a:r>
            <a:r>
              <a:rPr lang="sk-SK" dirty="0" smtClean="0">
                <a:solidFill>
                  <a:schemeClr val="tx2"/>
                </a:solidFill>
                <a:latin typeface="+mn-lt"/>
              </a:rPr>
              <a:t>ajskôr sme si povedali čo uhlíková stopa je 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2"/>
                </a:solidFill>
                <a:latin typeface="+mn-lt"/>
              </a:rPr>
              <a:t>a ako vzniká ...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94" y="2306461"/>
            <a:ext cx="2390006" cy="434546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05836"/>
            <a:ext cx="2390590" cy="434652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6" y="2297952"/>
            <a:ext cx="2412412" cy="43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07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chemeClr val="tx2"/>
                </a:solidFill>
                <a:latin typeface="+mn-lt"/>
              </a:rPr>
              <a:t>... potom sme spoločne hľadali spôsoby, ako ju môže každý z nás znížiť</a:t>
            </a:r>
            <a:endParaRPr lang="sk-SK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3291858" cy="185167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71415"/>
            <a:ext cx="2796851" cy="508518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6" y="3429000"/>
            <a:ext cx="5004048" cy="281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73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980728"/>
          </a:xfrm>
        </p:spPr>
        <p:txBody>
          <a:bodyPr/>
          <a:lstStyle/>
          <a:p>
            <a:pPr algn="l"/>
            <a:r>
              <a:rPr lang="sk-SK" sz="3200" b="1" dirty="0">
                <a:effectLst/>
              </a:rPr>
              <a:t>Potraviny s najväčšou uhlíkovou </a:t>
            </a:r>
            <a:r>
              <a:rPr lang="sk-SK" sz="3200" b="1" dirty="0" smtClean="0">
                <a:effectLst/>
              </a:rPr>
              <a:t>stopou</a:t>
            </a:r>
            <a:endParaRPr lang="sk-SK" sz="3200" dirty="0"/>
          </a:p>
        </p:txBody>
      </p:sp>
      <p:pic>
        <p:nvPicPr>
          <p:cNvPr id="4" name="Zástupný symbol obsahu 3" descr="SÃºvisiaci obrÃ¡zo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2862064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523422" y="1196752"/>
            <a:ext cx="69847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Jahňacie mäso – 39,2 kg CO</a:t>
            </a:r>
            <a:r>
              <a:rPr lang="sk-SK" b="1" baseline="-25000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/ 1 kg potraviny 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pPr lvl="0"/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Hovädzie mäso – 27 kg CO</a:t>
            </a:r>
            <a:r>
              <a:rPr lang="sk-SK" b="1" baseline="-25000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/ 1 kg potraviny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  <a:p>
            <a:endParaRPr lang="sk-SK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Syr – 13,5 kg CO</a:t>
            </a:r>
            <a:r>
              <a:rPr lang="sk-SK" b="1" baseline="-25000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/ 1 kg potraviny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pPr lvl="0"/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Bravčové mäso – 12,1 kg CO</a:t>
            </a:r>
            <a:r>
              <a:rPr lang="sk-SK" b="1" baseline="-25000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/ 1 kg </a:t>
            </a:r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potraviny</a:t>
            </a:r>
          </a:p>
          <a:p>
            <a:pPr lvl="0"/>
            <a:endParaRPr lang="sk-SK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Losos </a:t>
            </a:r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(z farmy) – 11,9 kg CO</a:t>
            </a:r>
            <a:r>
              <a:rPr lang="sk-SK" b="1" baseline="-25000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/ 1 kg potraviny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  <a:p>
            <a:endParaRPr lang="sk-SK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Morčacie </a:t>
            </a:r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mäso – 10,9 kg CO</a:t>
            </a:r>
            <a:r>
              <a:rPr lang="sk-SK" b="1" baseline="-25000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/ 1 kg </a:t>
            </a:r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potraviny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pPr lvl="0"/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Kura – 6,9 kg CO</a:t>
            </a:r>
            <a:r>
              <a:rPr lang="sk-SK" b="1" baseline="-25000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/ 1 kg potraviny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pPr lvl="0"/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Tuniak v konzerve – 6,1 kg CO</a:t>
            </a:r>
            <a:r>
              <a:rPr lang="sk-SK" b="1" baseline="-25000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/ 1 kg potraviny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pPr lvl="0"/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Vajcia – 4,8 kg CO</a:t>
            </a:r>
            <a:r>
              <a:rPr lang="sk-SK" b="1" baseline="-25000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/ 1 kg potraviny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Zemiaky – 2,9 kg CO</a:t>
            </a:r>
            <a:r>
              <a:rPr lang="sk-SK" b="1" baseline="-25000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/ 1 kg </a:t>
            </a:r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potraviny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20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l"/>
            <a:r>
              <a:rPr lang="sk-SK" sz="4800" b="1" dirty="0" smtClean="0"/>
              <a:t>Plytvanie potravinami</a:t>
            </a:r>
            <a:endParaRPr lang="sk-SK" sz="4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chemeClr val="tx2"/>
                </a:solidFill>
                <a:latin typeface="+mn-lt"/>
              </a:rPr>
              <a:t>1</a:t>
            </a:r>
            <a:r>
              <a:rPr lang="sk-SK" b="1" dirty="0">
                <a:solidFill>
                  <a:schemeClr val="tx2"/>
                </a:solidFill>
              </a:rPr>
              <a:t>. Meníte svoj </a:t>
            </a:r>
            <a:r>
              <a:rPr lang="sk-SK" b="1" dirty="0" err="1">
                <a:solidFill>
                  <a:schemeClr val="tx2"/>
                </a:solidFill>
              </a:rPr>
              <a:t>jedálniček</a:t>
            </a:r>
            <a:r>
              <a:rPr lang="sk-SK" b="1" dirty="0">
                <a:solidFill>
                  <a:schemeClr val="tx2"/>
                </a:solidFill>
              </a:rPr>
              <a:t> podľa toho, ktoré potraviny majú momentálne sezónu? (napr. jahody jete v lete a nie v zime</a:t>
            </a:r>
            <a:r>
              <a:rPr lang="sk-SK" b="1" dirty="0">
                <a:solidFill>
                  <a:schemeClr val="tx2"/>
                </a:solidFill>
                <a:latin typeface="+mn-lt"/>
              </a:rPr>
              <a:t>) </a:t>
            </a:r>
          </a:p>
          <a:p>
            <a:endParaRPr lang="sk-SK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538724120"/>
              </p:ext>
            </p:extLst>
          </p:nvPr>
        </p:nvGraphicFramePr>
        <p:xfrm>
          <a:off x="827584" y="2492896"/>
          <a:ext cx="7200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74618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sk-SK" sz="2800" b="1" dirty="0">
                <a:solidFill>
                  <a:schemeClr val="tx2"/>
                </a:solidFill>
                <a:latin typeface="+mn-lt"/>
              </a:rPr>
              <a:t>2. Ako často vyhadzujete nedojedené potraviny</a:t>
            </a:r>
            <a:r>
              <a:rPr lang="sk-SK" sz="2800" b="1" dirty="0" smtClean="0">
                <a:solidFill>
                  <a:schemeClr val="tx2"/>
                </a:solidFill>
                <a:latin typeface="+mn-lt"/>
              </a:rPr>
              <a:t>?</a:t>
            </a:r>
          </a:p>
          <a:p>
            <a:pPr marL="0" indent="0">
              <a:buNone/>
            </a:pPr>
            <a:endParaRPr lang="sk-SK" b="1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sk-SK" b="1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sk-SK" b="1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sk-SK" b="1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sk-SK" b="1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sk-SK" b="1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tx2"/>
                </a:solidFill>
                <a:latin typeface="+mn-lt"/>
              </a:rPr>
              <a:t>* iné – 1x do týždňa </a:t>
            </a:r>
            <a:endParaRPr lang="sk-SK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592491882"/>
              </p:ext>
            </p:extLst>
          </p:nvPr>
        </p:nvGraphicFramePr>
        <p:xfrm>
          <a:off x="683568" y="1340768"/>
          <a:ext cx="79928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48305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sk-SK" sz="2800" b="1" dirty="0">
                <a:solidFill>
                  <a:schemeClr val="tx2"/>
                </a:solidFill>
                <a:latin typeface="+mn-lt"/>
              </a:rPr>
              <a:t>3. Čo robíte s potravinami, ktorým s blíži uplynutie minimálnej doby trvanlivosti?</a:t>
            </a:r>
            <a:endParaRPr lang="sk-SK" sz="2800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877961696"/>
              </p:ext>
            </p:extLst>
          </p:nvPr>
        </p:nvGraphicFramePr>
        <p:xfrm>
          <a:off x="251520" y="1556792"/>
          <a:ext cx="84249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6123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/>
          <a:lstStyle/>
          <a:p>
            <a:pPr marL="0" indent="0">
              <a:buNone/>
            </a:pPr>
            <a:r>
              <a:rPr lang="sk-SK" sz="2800" b="1" dirty="0">
                <a:solidFill>
                  <a:schemeClr val="tx2"/>
                </a:solidFill>
                <a:latin typeface="+mn-lt"/>
              </a:rPr>
              <a:t>4. Aký typ potravín najčastejšie vyhadzujete? </a:t>
            </a:r>
          </a:p>
          <a:p>
            <a:endParaRPr lang="sk-SK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240595154"/>
              </p:ext>
            </p:extLst>
          </p:nvPr>
        </p:nvGraphicFramePr>
        <p:xfrm>
          <a:off x="683568" y="1397000"/>
          <a:ext cx="770485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552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600200"/>
          </a:xfrm>
        </p:spPr>
        <p:txBody>
          <a:bodyPr/>
          <a:lstStyle/>
          <a:p>
            <a:pPr algn="l"/>
            <a:r>
              <a:rPr lang="sk-SK" sz="3600" b="1" dirty="0" smtClean="0"/>
              <a:t>Netreba zabúdať ani na </a:t>
            </a:r>
            <a:r>
              <a:rPr lang="sk-SK" sz="3600" b="1" dirty="0" err="1" smtClean="0"/>
              <a:t>nektárodajné</a:t>
            </a:r>
            <a:r>
              <a:rPr lang="sk-SK" sz="3600" b="1" dirty="0" smtClean="0"/>
              <a:t> rastliny </a:t>
            </a:r>
            <a:endParaRPr lang="sk-SK" sz="3600" b="1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3713957" cy="278546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12976"/>
            <a:ext cx="3779912" cy="2834934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395536" y="2111899"/>
            <a:ext cx="4072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tx2"/>
                </a:solidFill>
                <a:cs typeface="Arial" panose="020B0604020202020204" pitchFamily="34" charset="0"/>
              </a:rPr>
              <a:t>Porozprávala nám o nich Danka z 8.S</a:t>
            </a:r>
            <a:endParaRPr lang="sk-SK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816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>
                <a:solidFill>
                  <a:schemeClr val="tx2"/>
                </a:solidFill>
                <a:latin typeface="+mn-lt"/>
              </a:rPr>
              <a:t>5</a:t>
            </a:r>
            <a:r>
              <a:rPr lang="sk-SK" sz="2800" b="1" dirty="0" smtClean="0">
                <a:solidFill>
                  <a:schemeClr val="tx2"/>
                </a:solidFill>
                <a:latin typeface="+mn-lt"/>
              </a:rPr>
              <a:t>. Vaše návrhy </a:t>
            </a:r>
            <a:r>
              <a:rPr lang="sk-SK" sz="2800" b="1" dirty="0">
                <a:solidFill>
                  <a:schemeClr val="tx2"/>
                </a:solidFill>
                <a:latin typeface="+mn-lt"/>
              </a:rPr>
              <a:t>na zníženie plytvania potravinami u </a:t>
            </a:r>
            <a:r>
              <a:rPr lang="sk-SK" sz="2800" b="1" dirty="0" smtClean="0">
                <a:solidFill>
                  <a:schemeClr val="tx2"/>
                </a:solidFill>
                <a:latin typeface="+mn-lt"/>
              </a:rPr>
              <a:t>vás doma</a:t>
            </a:r>
            <a:r>
              <a:rPr lang="sk-SK" sz="2800" b="1" dirty="0">
                <a:solidFill>
                  <a:schemeClr val="tx2"/>
                </a:solidFill>
                <a:latin typeface="+mn-lt"/>
              </a:rPr>
              <a:t>: </a:t>
            </a:r>
            <a:endParaRPr lang="sk-SK" sz="2800" b="1" dirty="0" smtClean="0">
              <a:solidFill>
                <a:schemeClr val="tx2"/>
              </a:solidFill>
              <a:latin typeface="+mn-lt"/>
            </a:endParaRP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kupujeme len to čo potrebujeme – pred nákupom si  spíšem zoznam 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kupujeme len toľko, koľko spotrebujeme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varíme jedlá, ktoré má rada celá rodina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zvyšné varené jedlo zamrazíme na inokedy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častejšie chodíme do obchodu – kupujeme priebežne čo potrebujeme, nie „do zásoby“ 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urobíme si týždenný </a:t>
            </a:r>
            <a:r>
              <a:rPr lang="sk-SK" dirty="0" err="1" smtClean="0">
                <a:solidFill>
                  <a:schemeClr val="tx2"/>
                </a:solidFill>
                <a:latin typeface="+mn-lt"/>
              </a:rPr>
              <a:t>jedálniček</a:t>
            </a:r>
            <a:r>
              <a:rPr lang="sk-SK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plánovať popredu, čo budeme variť – jesť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snažíme sa variť aj zo zvyškov  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nájsť efektívne využitie zvyškov – strúhanka zo starého pečiva, recepty zo zvyškov, pre zvieratá, do </a:t>
            </a:r>
            <a:r>
              <a:rPr lang="sk-SK" dirty="0" err="1" smtClean="0">
                <a:solidFill>
                  <a:schemeClr val="tx2"/>
                </a:solidFill>
                <a:latin typeface="+mn-lt"/>
              </a:rPr>
              <a:t>bioplynky</a:t>
            </a:r>
            <a:r>
              <a:rPr lang="sk-SK" dirty="0" smtClean="0">
                <a:solidFill>
                  <a:schemeClr val="tx2"/>
                </a:solidFill>
                <a:latin typeface="+mn-lt"/>
              </a:rPr>
              <a:t>, .... </a:t>
            </a:r>
          </a:p>
          <a:p>
            <a:endParaRPr lang="sk-SK" dirty="0" smtClean="0">
              <a:solidFill>
                <a:schemeClr val="tx2"/>
              </a:solidFill>
              <a:latin typeface="+mn-lt"/>
            </a:endParaRPr>
          </a:p>
          <a:p>
            <a:endParaRPr lang="sk-SK" dirty="0" smtClean="0">
              <a:solidFill>
                <a:schemeClr val="tx2"/>
              </a:solidFill>
              <a:latin typeface="+mn-lt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51792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4076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k-SK" sz="3600" b="1" dirty="0">
                <a:effectLst/>
              </a:rPr>
              <a:t>10 krokov k obmedzeniu plytvania potravinami </a:t>
            </a:r>
            <a:endParaRPr lang="sk-SK" sz="3600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772816"/>
            <a:ext cx="8517632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k-SK" dirty="0" smtClean="0">
                <a:solidFill>
                  <a:schemeClr val="tx2"/>
                </a:solidFill>
                <a:latin typeface="+mn-lt"/>
              </a:rPr>
              <a:t>1</a:t>
            </a:r>
            <a:r>
              <a:rPr lang="sk-SK" dirty="0">
                <a:solidFill>
                  <a:schemeClr val="tx2"/>
                </a:solidFill>
                <a:latin typeface="+mn-lt"/>
              </a:rPr>
              <a:t>. Nakupujme len toľko potravín, koľko spotrebujeme.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tx2"/>
                </a:solidFill>
                <a:latin typeface="+mn-lt"/>
              </a:rPr>
              <a:t>2. Uvedomme si, že s potravinami vyhadzujeme aj peniaze. 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tx2"/>
                </a:solidFill>
                <a:latin typeface="+mn-lt"/>
              </a:rPr>
              <a:t>3. Uprednostňujme sezónne a lokálne potraviny.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tx2"/>
                </a:solidFill>
                <a:latin typeface="+mn-lt"/>
              </a:rPr>
              <a:t>4. Nevyhýbajme sa „nedokonalému“ ovociu a zelenine. 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tx2"/>
                </a:solidFill>
                <a:latin typeface="+mn-lt"/>
              </a:rPr>
              <a:t>5. Všímajme si na výrobkoch dátumy spotreby. 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tx2"/>
                </a:solidFill>
                <a:latin typeface="+mn-lt"/>
              </a:rPr>
              <a:t>6. Skladujme potraviny správne.  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tx2"/>
                </a:solidFill>
                <a:latin typeface="+mn-lt"/>
              </a:rPr>
              <a:t>7. Nadbytočné potraviny (napr. ovocie) </a:t>
            </a:r>
            <a:r>
              <a:rPr lang="sk-SK" dirty="0" smtClean="0">
                <a:solidFill>
                  <a:schemeClr val="tx2"/>
                </a:solidFill>
                <a:latin typeface="+mn-lt"/>
              </a:rPr>
              <a:t>zamrazujme, zavárajme</a:t>
            </a:r>
            <a:r>
              <a:rPr lang="sk-SK" dirty="0">
                <a:solidFill>
                  <a:schemeClr val="tx2"/>
                </a:solidFill>
                <a:latin typeface="+mn-lt"/>
              </a:rPr>
              <a:t>, konzervujme. 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tx2"/>
                </a:solidFill>
                <a:latin typeface="+mn-lt"/>
              </a:rPr>
              <a:t>8. Nakladajme si radšej menšiu porciu a ak treba, </a:t>
            </a:r>
            <a:endParaRPr lang="sk-SK" dirty="0" smtClean="0">
              <a:solidFill>
                <a:schemeClr val="tx2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sk-SK" dirty="0" smtClean="0">
                <a:solidFill>
                  <a:schemeClr val="tx2"/>
                </a:solidFill>
                <a:latin typeface="+mn-lt"/>
              </a:rPr>
              <a:t>doložíme </a:t>
            </a:r>
            <a:r>
              <a:rPr lang="sk-SK" dirty="0">
                <a:solidFill>
                  <a:schemeClr val="tx2"/>
                </a:solidFill>
                <a:latin typeface="+mn-lt"/>
              </a:rPr>
              <a:t>si.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tx2"/>
                </a:solidFill>
                <a:latin typeface="+mn-lt"/>
              </a:rPr>
              <a:t>9. Nedojedené zvyšky potravy </a:t>
            </a:r>
            <a:r>
              <a:rPr lang="sk-SK" dirty="0" err="1">
                <a:solidFill>
                  <a:schemeClr val="tx2"/>
                </a:solidFill>
                <a:latin typeface="+mn-lt"/>
              </a:rPr>
              <a:t>kompustujme</a:t>
            </a:r>
            <a:r>
              <a:rPr lang="sk-SK" dirty="0">
                <a:solidFill>
                  <a:schemeClr val="tx2"/>
                </a:solidFill>
                <a:latin typeface="+mn-lt"/>
              </a:rPr>
              <a:t>. </a:t>
            </a:r>
            <a:endParaRPr lang="sk-SK" dirty="0" smtClean="0">
              <a:solidFill>
                <a:schemeClr val="tx2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sk-SK" dirty="0" smtClean="0">
                <a:solidFill>
                  <a:schemeClr val="tx2"/>
                </a:solidFill>
                <a:latin typeface="+mn-lt"/>
              </a:rPr>
              <a:t>10</a:t>
            </a:r>
            <a:r>
              <a:rPr lang="sk-SK" dirty="0">
                <a:solidFill>
                  <a:schemeClr val="tx2"/>
                </a:solidFill>
                <a:latin typeface="+mn-lt"/>
              </a:rPr>
              <a:t>. Využime všetky potraviny, ktoré máme doma. </a:t>
            </a:r>
            <a:endParaRPr lang="sk-SK" dirty="0" smtClean="0">
              <a:solidFill>
                <a:schemeClr val="tx2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sk-SK" dirty="0" smtClean="0">
                <a:solidFill>
                  <a:schemeClr val="tx2"/>
                </a:solidFill>
                <a:latin typeface="+mn-lt"/>
              </a:rPr>
              <a:t>Experimentujme</a:t>
            </a:r>
            <a:r>
              <a:rPr lang="sk-SK" dirty="0">
                <a:solidFill>
                  <a:schemeClr val="tx2"/>
                </a:solidFill>
                <a:latin typeface="+mn-lt"/>
              </a:rPr>
              <a:t>, varme nové veci, aj zo zvyškov. </a:t>
            </a:r>
          </a:p>
          <a:p>
            <a:pPr algn="just"/>
            <a:endParaRPr lang="sk-SK" dirty="0"/>
          </a:p>
        </p:txBody>
      </p:sp>
      <p:pic>
        <p:nvPicPr>
          <p:cNvPr id="5" name="Obrázok 4" descr="SÃºvisiaci obrÃ¡z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78" y="4255870"/>
            <a:ext cx="2514922" cy="2586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9353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24744"/>
          </a:xfrm>
        </p:spPr>
        <p:txBody>
          <a:bodyPr/>
          <a:lstStyle/>
          <a:p>
            <a:pPr algn="l"/>
            <a:r>
              <a:rPr lang="sk-SK" sz="4800" b="1" dirty="0" smtClean="0"/>
              <a:t>Vyhodnotenie našej „výzvy</a:t>
            </a:r>
            <a:r>
              <a:rPr lang="sk-SK" dirty="0" smtClean="0"/>
              <a:t>“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chemeClr val="tx2"/>
                </a:solidFill>
                <a:latin typeface="+mn-lt"/>
              </a:rPr>
              <a:t>1. Aký čas si venoval našej výzve? </a:t>
            </a:r>
            <a:endParaRPr lang="sk-SK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772466304"/>
              </p:ext>
            </p:extLst>
          </p:nvPr>
        </p:nvGraphicFramePr>
        <p:xfrm>
          <a:off x="1475656" y="213285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2839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k-SK" sz="2400" b="1" dirty="0">
                <a:effectLst/>
              </a:rPr>
              <a:t>2.Oboznámil si aj ostatných členov rodiny u vás doma s touto výzvou? </a:t>
            </a:r>
            <a:endParaRPr lang="sk-SK" sz="24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6295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3215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836712"/>
          </a:xfrm>
        </p:spPr>
        <p:txBody>
          <a:bodyPr/>
          <a:lstStyle/>
          <a:p>
            <a:pPr algn="l"/>
            <a:r>
              <a:rPr lang="sk-SK" sz="2400" b="1" dirty="0">
                <a:effectLst/>
              </a:rPr>
              <a:t>3.Ako na to reagovali ostatní členovia rodiny? </a:t>
            </a:r>
            <a:endParaRPr lang="sk-SK" sz="2400" b="1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8167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07450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52736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k-SK" sz="2400" b="1" dirty="0" smtClean="0">
                <a:effectLst/>
              </a:rPr>
              <a:t>4. Bol </a:t>
            </a:r>
            <a:r>
              <a:rPr lang="sk-SK" sz="2400" b="1" dirty="0">
                <a:effectLst/>
              </a:rPr>
              <a:t>letáčik 10 krokov k obmedzeniu plytvania potravinami, ktorý si dostal nápomocný? </a:t>
            </a:r>
            <a:endParaRPr lang="sk-SK" sz="24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7420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51886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2736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k-SK" sz="2400" b="1" dirty="0">
                <a:effectLst/>
              </a:rPr>
              <a:t>5. Podarilo sa ti znížiť za čas ktorý si bol zapojený vo výzve množstvo potravinového odpadu u vás doma? </a:t>
            </a:r>
            <a:endParaRPr lang="sk-SK" sz="24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3808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3205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3671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k-SK" sz="2400" b="1" dirty="0">
                <a:effectLst/>
              </a:rPr>
              <a:t>6. Plytvanie akého druhu potravín sa podarilo u vás doma obmedziť? </a:t>
            </a:r>
            <a:endParaRPr lang="sk-SK" sz="24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9148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34146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52736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k-SK" sz="2400" b="1" dirty="0">
                <a:effectLst/>
              </a:rPr>
              <a:t>7. Akými spôsobmi si doma znižoval množstvo potravinového odpadu?  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varíme zo zvyškov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kupujeme primerané množstvo potravín 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nekupujeme nepotrebné 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varíme primerané množstvá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skúšame nové recepty 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viac si všímame čo máme doma 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častejšie kontrolujeme dátumy spotreby 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pridávame viac zaváranín do stravy 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z prebytkov pečieme koláče a tie rozdávame 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mrazíme, chladíme potraviny </a:t>
            </a:r>
            <a:endParaRPr lang="sk-SK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91408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k-SK" sz="2400" b="1" dirty="0">
                <a:effectLst/>
              </a:rPr>
              <a:t>8. Trúfol by si si odhadnúť, aké množstvo (alebo čo všetko) sa ti podarilo počas výzvy „zachrániť“ pred vyhodením? 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jogurty, syry (5ks)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cca 4 kg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½ odpadkového vreca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suchý chlieb 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uvarené cestoviny, ryža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jogurty, mlieko, ovocie </a:t>
            </a:r>
          </a:p>
          <a:p>
            <a:r>
              <a:rPr lang="sk-SK" dirty="0" smtClean="0">
                <a:solidFill>
                  <a:schemeClr val="tx2"/>
                </a:solidFill>
                <a:latin typeface="+mn-lt"/>
              </a:rPr>
              <a:t>jogurty, ovocie</a:t>
            </a:r>
            <a:endParaRPr lang="sk-SK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549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algn="l"/>
            <a:r>
              <a:rPr lang="sk-SK" b="1" dirty="0" smtClean="0"/>
              <a:t>Fair </a:t>
            </a:r>
            <a:r>
              <a:rPr lang="sk-SK" b="1" dirty="0" err="1" smtClean="0"/>
              <a:t>trade</a:t>
            </a:r>
            <a:r>
              <a:rPr lang="sk-SK" b="1" dirty="0" smtClean="0"/>
              <a:t> </a:t>
            </a:r>
            <a:endParaRPr lang="sk-SK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0648"/>
            <a:ext cx="4824536" cy="361840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1930"/>
            <a:ext cx="3288501" cy="246637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54231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k-SK" sz="2400" b="1" dirty="0">
                <a:effectLst/>
              </a:rPr>
              <a:t>9. Budeš sa snažiť obmedziť plytvanie potravinami aj po našej výzve? </a:t>
            </a:r>
            <a:endParaRPr lang="sk-SK" sz="24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4441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99284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08720"/>
          </a:xfrm>
        </p:spPr>
        <p:txBody>
          <a:bodyPr/>
          <a:lstStyle/>
          <a:p>
            <a:pPr algn="l"/>
            <a:r>
              <a:rPr lang="sk-SK" sz="4000" b="1" dirty="0" smtClean="0"/>
              <a:t>Týždeň nulového odpadu  </a:t>
            </a:r>
            <a:endParaRPr lang="sk-SK" sz="4000" b="1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800" dirty="0" smtClean="0">
              <a:solidFill>
                <a:schemeClr val="accent1"/>
              </a:solidFill>
              <a:latin typeface="+mn-lt"/>
            </a:endParaRPr>
          </a:p>
          <a:p>
            <a:pPr marL="0" indent="0">
              <a:buNone/>
            </a:pPr>
            <a:r>
              <a:rPr lang="sk-SK" sz="2800" dirty="0" smtClean="0">
                <a:solidFill>
                  <a:schemeClr val="accent1"/>
                </a:solidFill>
                <a:latin typeface="+mn-lt"/>
              </a:rPr>
              <a:t>Vyberali sme si z polievok: </a:t>
            </a:r>
            <a:endParaRPr lang="sk-SK" sz="2800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341050"/>
              </p:ext>
            </p:extLst>
          </p:nvPr>
        </p:nvGraphicFramePr>
        <p:xfrm>
          <a:off x="827584" y="2564904"/>
          <a:ext cx="7776864" cy="31683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08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5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2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Hrachová s párkom</a:t>
                      </a:r>
                      <a:endParaRPr lang="sk-SK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Kuracia s rezancami</a:t>
                      </a:r>
                      <a:endParaRPr lang="sk-SK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Karfiolová so zemiakmi</a:t>
                      </a:r>
                      <a:endParaRPr lang="sk-SK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Hŕstková</a:t>
                      </a:r>
                      <a:endParaRPr lang="sk-SK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Gulášová</a:t>
                      </a:r>
                      <a:endParaRPr lang="sk-SK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Paradajková</a:t>
                      </a:r>
                      <a:endParaRPr lang="sk-SK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Šošovicová mliečna so zemiakmi</a:t>
                      </a:r>
                      <a:endParaRPr lang="sk-SK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Zeleninová s mrvenicou</a:t>
                      </a:r>
                      <a:endParaRPr lang="sk-SK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Cesnaková s krutónmi</a:t>
                      </a:r>
                      <a:endParaRPr lang="sk-SK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0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Zeleninová s haluškami</a:t>
                      </a:r>
                      <a:endParaRPr lang="sk-SK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Polievka z hlivy ústricovej s cestovinou</a:t>
                      </a:r>
                      <a:endParaRPr lang="sk-SK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Rascová s vajcom</a:t>
                      </a:r>
                      <a:endParaRPr lang="sk-SK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0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Šampiňónová so zeleninou a mrvenicou</a:t>
                      </a:r>
                      <a:endParaRPr lang="sk-SK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Fazuľová s rezancami</a:t>
                      </a:r>
                      <a:endParaRPr lang="sk-SK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Brokolicová so zemiakmi</a:t>
                      </a:r>
                      <a:endParaRPr lang="sk-SK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Picture 2" descr="VÃ½sledok vyhÄ¾adÃ¡vania obrÃ¡zkov pre dopyt zero waste w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2343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293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95536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sk-SK" sz="4000" b="1" smtClean="0"/>
              <a:t>Týždeň nulového odpadu</a:t>
            </a:r>
            <a:endParaRPr lang="sk-SK" sz="4000" b="1" dirty="0"/>
          </a:p>
        </p:txBody>
      </p:sp>
      <p:sp>
        <p:nvSpPr>
          <p:cNvPr id="5" name="Zástupný symbol obsahu 4"/>
          <p:cNvSpPr txBox="1">
            <a:spLocks/>
          </p:cNvSpPr>
          <p:nvPr/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sk-SK" sz="2800" dirty="0" smtClean="0">
              <a:solidFill>
                <a:schemeClr val="accent1"/>
              </a:solidFill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sk-SK" sz="2800" dirty="0" smtClean="0">
                <a:solidFill>
                  <a:schemeClr val="accent1"/>
                </a:solidFill>
                <a:latin typeface="+mn-lt"/>
              </a:rPr>
              <a:t>... a  vybrali sme si: </a:t>
            </a:r>
            <a:endParaRPr lang="sk-SK" sz="2800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685174"/>
              </p:ext>
            </p:extLst>
          </p:nvPr>
        </p:nvGraphicFramePr>
        <p:xfrm>
          <a:off x="827584" y="2564904"/>
          <a:ext cx="7776864" cy="31683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08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5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2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Hrachová s párkom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Kuracia s rezancami</a:t>
                      </a:r>
                      <a:endParaRPr lang="sk-SK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Karfiolová so zemiakmi</a:t>
                      </a:r>
                      <a:endParaRPr lang="sk-SK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Hŕstková</a:t>
                      </a:r>
                      <a:endParaRPr lang="sk-SK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Gulášová</a:t>
                      </a:r>
                      <a:endParaRPr lang="sk-SK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Paradajková</a:t>
                      </a:r>
                      <a:endParaRPr lang="sk-SK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Šošovicová mliečna so zemiakmi</a:t>
                      </a:r>
                      <a:endParaRPr lang="sk-SK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Zeleninová s mrvenicou</a:t>
                      </a:r>
                      <a:endParaRPr lang="sk-SK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Cesnaková s krutónmi</a:t>
                      </a:r>
                      <a:endParaRPr lang="sk-SK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0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Zeleninová s haluškami</a:t>
                      </a:r>
                      <a:endParaRPr lang="sk-SK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Polievka z hlivy ústricovej s cestovinou</a:t>
                      </a:r>
                      <a:endParaRPr lang="sk-SK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Rascová s vajcom</a:t>
                      </a:r>
                      <a:endParaRPr lang="sk-SK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0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Šampiňónová so zeleninou a mrvenicou</a:t>
                      </a:r>
                      <a:endParaRPr lang="sk-SK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Fazuľová s rezancami</a:t>
                      </a:r>
                      <a:endParaRPr lang="sk-SK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Brokolicová so zemiakmi</a:t>
                      </a:r>
                      <a:endParaRPr lang="sk-SK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9506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chemeClr val="tx2"/>
                </a:solidFill>
                <a:latin typeface="+mn-lt"/>
              </a:rPr>
              <a:t>Vyberali sme aj hlavné jedlá: </a:t>
            </a:r>
            <a:endParaRPr lang="sk-SK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809813"/>
              </p:ext>
            </p:extLst>
          </p:nvPr>
        </p:nvGraphicFramePr>
        <p:xfrm>
          <a:off x="899593" y="1196752"/>
          <a:ext cx="7488830" cy="51823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22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2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3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08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94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57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Buchty pečené plnené lekvárom + kakao</a:t>
                      </a:r>
                      <a:endParaRPr lang="sk-SK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Bolonské špagety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Bravčové plátky na horčici s tarhoňou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Kuracie stehná pečené s ryžou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Segedínsky guláš s knedľou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7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Dukátové buchtičky s vanilkovým pudingom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Zapekaný karfiol s varenými zemiakmi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Bravčový perkelt s cestovinou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Kurací rezeň na prírodno s opekanými zemiakmi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Hydinové guľky v rajčinovej omáčke s knedľou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8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Šišky s džemom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Zeleninové rizoto so strúhaným syrom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Bravčový rezeň v cestíčku so zemiakovou kašou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Sotté z kuracích pŕs s ryžou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Sviečková s knedľou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7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Žemľovka s tvarohom a jablkami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Zeleninové karbonátky so zemiakovou kašou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Horehronský rezeň so zemiakovou kašou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Kurací šalát so zeleninou s pečivom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Bravčový guláš s knedľou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7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Rezance s lekvárom a makom + kakao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Cestoviny so syrom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Hovädzí guláš mexický s ryžou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Kuracie prsia v jogurte s ryžou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Bravčové stehno pečené s dusenou kapustou a knedľou</a:t>
                      </a:r>
                      <a:endParaRPr lang="sk-SK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0794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chemeClr val="tx2"/>
                </a:solidFill>
                <a:latin typeface="+mn-lt"/>
              </a:rPr>
              <a:t>... a vybrali sme si: </a:t>
            </a:r>
            <a:endParaRPr lang="sk-SK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384926"/>
              </p:ext>
            </p:extLst>
          </p:nvPr>
        </p:nvGraphicFramePr>
        <p:xfrm>
          <a:off x="899593" y="980728"/>
          <a:ext cx="7776862" cy="53983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85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9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9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0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17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01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Buchty pečené plnené lekvárom + kakao</a:t>
                      </a:r>
                      <a:endParaRPr lang="sk-SK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Bolonské špagety</a:t>
                      </a:r>
                      <a:endParaRPr lang="sk-SK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Bravčové plátky na horčici s tarhoňou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Kuracie stehná pečené s ryžou</a:t>
                      </a:r>
                      <a:endParaRPr lang="sk-SK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Segedínsky guláš s knedľou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2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Dukátové buchtičky s vanilkovým pudingom</a:t>
                      </a:r>
                      <a:endParaRPr lang="sk-SK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Zapekaný karfiol s varenými zemiakmi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Bravčový perkelt s cestovinou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Kurací rezeň na prírodno s opekanými zemiakmi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Hydinové guľky v rajčinovej omáčke s knedľou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3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Šišky s džemom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Zeleninové rizoto so strúhaným syrom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Bravčový rezeň v cestíčku so zemiakovou kašou</a:t>
                      </a:r>
                      <a:endParaRPr lang="sk-SK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Sotté</a:t>
                      </a:r>
                      <a:r>
                        <a:rPr lang="sk-SK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z kuracích pŕs s ryžou</a:t>
                      </a:r>
                      <a:endParaRPr lang="sk-SK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Sviečková s knedľou</a:t>
                      </a:r>
                      <a:endParaRPr lang="sk-SK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1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Žemľovka s tvarohom a jablkami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Zeleninové karbonátky so zemiakovou kašou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Horehronský rezeň so zemiakovou kašou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Kurací šalát so zeleninou s pečivom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Bravčový guláš s knedľou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8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Rezance s lekvárom a makom + kakao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Cestoviny so syrom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Hovädzí guláš mexický s ryžou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Kuracie prsia v jogurte s ryžou</a:t>
                      </a:r>
                      <a:endParaRPr lang="sk-SK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Bravčové stehno pečené s dusenou kapustou a knedľou</a:t>
                      </a:r>
                      <a:endParaRPr lang="sk-SK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9" marR="6588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6024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600" b="1" dirty="0" smtClean="0">
                <a:solidFill>
                  <a:schemeClr val="tx2"/>
                </a:solidFill>
                <a:latin typeface="+mn-lt"/>
              </a:rPr>
              <a:t>... Čo sme si vybrali, to si aj zjeme </a:t>
            </a:r>
            <a:r>
              <a:rPr lang="sk-SK" sz="3600" b="1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 </a:t>
            </a:r>
          </a:p>
          <a:p>
            <a:pPr marL="0" indent="0">
              <a:buNone/>
            </a:pPr>
            <a:endParaRPr lang="sk-SK" sz="3200" dirty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0" indent="0">
              <a:buNone/>
            </a:pPr>
            <a:r>
              <a:rPr lang="sk-SK" sz="2800" b="1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A nezabudnime: </a:t>
            </a:r>
          </a:p>
          <a:p>
            <a:pPr>
              <a:buFontTx/>
              <a:buChar char="-"/>
            </a:pPr>
            <a:r>
              <a:rPr lang="sk-SK" sz="28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p</a:t>
            </a:r>
            <a:r>
              <a:rPr lang="sk-SK" sz="28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ýtam si toľko koľko zjem </a:t>
            </a:r>
          </a:p>
          <a:p>
            <a:pPr>
              <a:buFontTx/>
              <a:buChar char="-"/>
            </a:pPr>
            <a:r>
              <a:rPr lang="sk-SK" sz="28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n</a:t>
            </a:r>
            <a:r>
              <a:rPr lang="sk-SK" sz="28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osím si so sebou dózu, kde dám nedojedené zvyšky </a:t>
            </a:r>
          </a:p>
          <a:p>
            <a:pPr marL="0" indent="0">
              <a:buNone/>
            </a:pPr>
            <a:endParaRPr lang="sk-SK" sz="320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</p:txBody>
      </p:sp>
      <p:pic>
        <p:nvPicPr>
          <p:cNvPr id="4100" name="Picture 4" descr="VÃ½sledok vyhÄ¾adÃ¡vania obrÃ¡zkov pre dopyt zero waste w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6477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12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36712"/>
          </a:xfrm>
        </p:spPr>
        <p:txBody>
          <a:bodyPr/>
          <a:lstStyle/>
          <a:p>
            <a:pPr algn="l"/>
            <a:r>
              <a:rPr lang="sk-SK" sz="3600" b="1" dirty="0" smtClean="0"/>
              <a:t>Vyhodnotenie týždňa nulového odpadu </a:t>
            </a:r>
            <a:endParaRPr lang="sk-SK" sz="36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2700300" cy="360040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742" y="1556792"/>
            <a:ext cx="4283968" cy="2409732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79512" y="4581128"/>
            <a:ext cx="8784976" cy="1916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sk-SK" sz="2400" dirty="0" smtClean="0">
                <a:effectLst/>
              </a:rPr>
              <a:t>                                                                            zvyšky </a:t>
            </a:r>
            <a:r>
              <a:rPr lang="sk-SK" sz="2400" dirty="0">
                <a:effectLst/>
              </a:rPr>
              <a:t>z </a:t>
            </a:r>
            <a:r>
              <a:rPr lang="sk-SK" sz="2400" dirty="0" smtClean="0">
                <a:effectLst/>
              </a:rPr>
              <a:t>utorka</a:t>
            </a:r>
            <a:endParaRPr lang="sk-SK" sz="2400" dirty="0">
              <a:effectLst/>
            </a:endParaRPr>
          </a:p>
          <a:p>
            <a:pPr algn="l"/>
            <a:r>
              <a:rPr lang="sk-SK" sz="2400" dirty="0" smtClean="0">
                <a:effectLst/>
              </a:rPr>
              <a:t>   zvyšky z pondelka </a:t>
            </a:r>
            <a:endParaRPr lang="sk-SK" sz="3600" dirty="0">
              <a:effectLst/>
            </a:endParaRPr>
          </a:p>
        </p:txBody>
      </p:sp>
      <p:cxnSp>
        <p:nvCxnSpPr>
          <p:cNvPr id="10" name="Rovná spojovacia šípka 9"/>
          <p:cNvCxnSpPr/>
          <p:nvPr/>
        </p:nvCxnSpPr>
        <p:spPr>
          <a:xfrm flipV="1">
            <a:off x="6516216" y="436510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V="1">
            <a:off x="1907704" y="5527043"/>
            <a:ext cx="0" cy="567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0124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53336"/>
          </a:xfrm>
        </p:spPr>
        <p:txBody>
          <a:bodyPr/>
          <a:lstStyle/>
          <a:p>
            <a:pPr algn="l"/>
            <a:r>
              <a:rPr lang="sk-SK" sz="2800" dirty="0" smtClean="0"/>
              <a:t>                                                           zvyšky zo stredy</a:t>
            </a:r>
            <a:br>
              <a:rPr lang="sk-SK" sz="2800" dirty="0" smtClean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 smtClean="0"/>
              <a:t>zvyšky zo štvrtku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                                                            zvyšky z piatku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48680"/>
            <a:ext cx="4275314" cy="240486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61" y="2132856"/>
            <a:ext cx="4572000" cy="25717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" y="4005064"/>
            <a:ext cx="4352483" cy="2448272"/>
          </a:xfrm>
          <a:prstGeom prst="rect">
            <a:avLst/>
          </a:prstGeom>
        </p:spPr>
      </p:pic>
      <p:cxnSp>
        <p:nvCxnSpPr>
          <p:cNvPr id="9" name="Rovná spojovacia šípka 8"/>
          <p:cNvCxnSpPr/>
          <p:nvPr/>
        </p:nvCxnSpPr>
        <p:spPr>
          <a:xfrm flipH="1">
            <a:off x="4598762" y="1124744"/>
            <a:ext cx="9093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3635896" y="3284984"/>
            <a:ext cx="816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H="1">
            <a:off x="4716016" y="609329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1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52736"/>
          </a:xfrm>
        </p:spPr>
        <p:txBody>
          <a:bodyPr/>
          <a:lstStyle/>
          <a:p>
            <a:pPr algn="l"/>
            <a:r>
              <a:rPr lang="sk-SK" sz="4400" b="1" dirty="0" smtClean="0"/>
              <a:t>Mlieko v hlavnej úlohe </a:t>
            </a:r>
            <a:r>
              <a:rPr lang="sk-SK" sz="4400" b="1" dirty="0" smtClean="0">
                <a:sym typeface="Wingdings" pitchFamily="2" charset="2"/>
              </a:rPr>
              <a:t> 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ozvedeli sme sa od spolužiačky prečo by sme nemali zabúdať na pitie mlieka 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4067944" cy="228821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38866"/>
            <a:ext cx="3816425" cy="21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ytvorili sme „mliečnu mapu“ ktorá nás nasmeruje za dobrými lokálnymi výrobcami </a:t>
            </a:r>
            <a:endParaRPr lang="sk-SK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9428"/>
            <a:ext cx="3540901" cy="2655676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86" y="2780928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051520"/>
          </a:xfrm>
        </p:spPr>
        <p:txBody>
          <a:bodyPr/>
          <a:lstStyle/>
          <a:p>
            <a:pPr algn="l"/>
            <a:r>
              <a:rPr lang="sk-SK" sz="3200" b="1" dirty="0" smtClean="0"/>
              <a:t>„Férové banány</a:t>
            </a:r>
            <a:r>
              <a:rPr lang="sk-SK" sz="3600" b="1" dirty="0" smtClean="0"/>
              <a:t>“ </a:t>
            </a:r>
            <a:endParaRPr lang="sk-SK" sz="36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4097429" cy="307307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4984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a aj sme trošku filozofovali o mlieku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 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14754"/>
            <a:ext cx="648072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5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... a víťazom 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sa </a:t>
            </a:r>
            <a:r>
              <a:rPr lang="sk-SK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stááááva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... </a:t>
            </a:r>
            <a:endParaRPr lang="sk-SK" b="1" dirty="0" smtClean="0">
              <a:solidFill>
                <a:schemeClr val="accent1">
                  <a:lumMod val="75000"/>
                </a:schemeClr>
              </a:solidFill>
              <a:latin typeface="+mn-lt"/>
              <a:sym typeface="Wingdings" pitchFamily="2" charset="2"/>
            </a:endParaRPr>
          </a:p>
          <a:p>
            <a:pPr marL="0" indent="0">
              <a:buNone/>
            </a:pPr>
            <a:endParaRPr lang="sk-SK" b="1" dirty="0">
              <a:solidFill>
                <a:schemeClr val="accent1">
                  <a:lumMod val="75000"/>
                </a:schemeClr>
              </a:solidFill>
              <a:latin typeface="+mn-lt"/>
              <a:sym typeface="Wingdings" pitchFamily="2" charset="2"/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accent1">
                  <a:lumMod val="75000"/>
                </a:schemeClr>
              </a:solidFill>
              <a:latin typeface="+mn-lt"/>
              <a:sym typeface="Wingdings" pitchFamily="2" charset="2"/>
            </a:endParaRPr>
          </a:p>
          <a:p>
            <a:pPr marL="0" indent="0">
              <a:buNone/>
            </a:pPr>
            <a:endParaRPr lang="sk-SK" b="1" dirty="0">
              <a:solidFill>
                <a:schemeClr val="accent1">
                  <a:lumMod val="75000"/>
                </a:schemeClr>
              </a:solidFill>
              <a:latin typeface="+mn-lt"/>
              <a:sym typeface="Wingdings" pitchFamily="2" charset="2"/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accent1">
                  <a:lumMod val="75000"/>
                </a:schemeClr>
              </a:solidFill>
              <a:latin typeface="+mn-lt"/>
              <a:sym typeface="Wingdings" pitchFamily="2" charset="2"/>
            </a:endParaRPr>
          </a:p>
          <a:p>
            <a:pPr marL="0" indent="0">
              <a:buNone/>
            </a:pPr>
            <a:endParaRPr lang="sk-SK" b="1" dirty="0">
              <a:solidFill>
                <a:schemeClr val="accent1">
                  <a:lumMod val="75000"/>
                </a:schemeClr>
              </a:solidFill>
              <a:latin typeface="+mn-lt"/>
              <a:sym typeface="Wingdings" pitchFamily="2" charset="2"/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accent1">
                  <a:lumMod val="75000"/>
                </a:schemeClr>
              </a:solidFill>
              <a:latin typeface="+mn-lt"/>
              <a:sym typeface="Wingdings" pitchFamily="2" charset="2"/>
            </a:endParaRPr>
          </a:p>
          <a:p>
            <a:pPr marL="0" indent="0">
              <a:buNone/>
            </a:pPr>
            <a:endParaRPr lang="sk-SK" b="1" dirty="0">
              <a:solidFill>
                <a:schemeClr val="accent1">
                  <a:lumMod val="75000"/>
                </a:schemeClr>
              </a:solidFill>
              <a:latin typeface="+mn-lt"/>
              <a:sym typeface="Wingdings" pitchFamily="2" charset="2"/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accent1">
                  <a:lumMod val="75000"/>
                </a:schemeClr>
              </a:solidFill>
              <a:latin typeface="+mn-lt"/>
              <a:sym typeface="Wingdings" pitchFamily="2" charset="2"/>
            </a:endParaRPr>
          </a:p>
          <a:p>
            <a:pPr marL="0" indent="0">
              <a:buNone/>
            </a:pPr>
            <a:endParaRPr lang="sk-SK" b="1" dirty="0">
              <a:solidFill>
                <a:schemeClr val="accent1">
                  <a:lumMod val="75000"/>
                </a:schemeClr>
              </a:solidFill>
              <a:latin typeface="+mn-lt"/>
              <a:sym typeface="Wingdings" pitchFamily="2" charset="2"/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sym typeface="Wingdings" pitchFamily="2" charset="2"/>
              </a:rPr>
              <a:t>Maroško H.   </a:t>
            </a:r>
            <a:endParaRPr lang="sk-SK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2725"/>
            <a:ext cx="5256584" cy="63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 aj sme ochutnávali lokálne mliečne výrobky </a:t>
            </a: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sym typeface="Wingdings" pitchFamily="2" charset="2"/>
              </a:rPr>
              <a:t> </a:t>
            </a: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sk-SK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0" y="692696"/>
            <a:ext cx="4572000" cy="257175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03" y="3554465"/>
            <a:ext cx="2371130" cy="316150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44198"/>
            <a:ext cx="3147814" cy="41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64704"/>
          </a:xfrm>
        </p:spPr>
        <p:txBody>
          <a:bodyPr/>
          <a:lstStyle/>
          <a:p>
            <a:pPr algn="l"/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Dni zelených škôl 2019</a:t>
            </a:r>
            <a:endParaRPr lang="sk-SK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82567"/>
            <a:ext cx="2559224" cy="4653136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21" y="1593259"/>
            <a:ext cx="2553343" cy="464244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82567"/>
            <a:ext cx="2559225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... neostali sme len v stánku, ale snažili sme sa osloviť čo najviac ľudí </a:t>
            </a:r>
            <a:endParaRPr lang="sk-SK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2876060" cy="52292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283645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92088"/>
          </a:xfrm>
        </p:spPr>
        <p:txBody>
          <a:bodyPr/>
          <a:lstStyle/>
          <a:p>
            <a:pPr algn="l"/>
            <a:r>
              <a:rPr lang="sk-SK" sz="4400" b="1" dirty="0" err="1" smtClean="0"/>
              <a:t>World</a:t>
            </a:r>
            <a:r>
              <a:rPr lang="sk-SK" sz="4400" b="1" dirty="0" smtClean="0"/>
              <a:t> fair </a:t>
            </a:r>
            <a:r>
              <a:rPr lang="sk-SK" sz="4400" b="1" dirty="0" err="1" smtClean="0"/>
              <a:t>trade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day</a:t>
            </a:r>
            <a:r>
              <a:rPr lang="sk-SK" sz="4400" b="1" dirty="0" smtClean="0"/>
              <a:t> 2019 </a:t>
            </a:r>
            <a:endParaRPr lang="sk-SK" sz="44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275312" cy="240486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6672"/>
            <a:ext cx="1885950" cy="3429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32012"/>
            <a:ext cx="3882570" cy="218394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25128"/>
            <a:ext cx="3744416" cy="2808312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932040" y="2191172"/>
            <a:ext cx="1437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tx2"/>
                </a:solidFill>
              </a:rPr>
              <a:t>Férová desiata </a:t>
            </a:r>
          </a:p>
          <a:p>
            <a:pPr algn="ctr"/>
            <a:r>
              <a:rPr lang="sk-SK" sz="2400" b="1" dirty="0" smtClean="0">
                <a:solidFill>
                  <a:schemeClr val="tx2"/>
                </a:solidFill>
                <a:sym typeface="Wingdings" pitchFamily="2" charset="2"/>
              </a:rPr>
              <a:t> </a:t>
            </a:r>
            <a:endParaRPr lang="sk-SK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3816424" cy="2996952"/>
          </a:xfrm>
        </p:spPr>
        <p:txBody>
          <a:bodyPr/>
          <a:lstStyle/>
          <a:p>
            <a:pPr algn="l"/>
            <a:r>
              <a:rPr lang="sk-SK" sz="3200" b="1" dirty="0" smtClean="0">
                <a:effectLst/>
              </a:rPr>
              <a:t>Porovnanie </a:t>
            </a:r>
            <a:r>
              <a:rPr lang="sk-SK" sz="3200" b="1" dirty="0">
                <a:effectLst/>
              </a:rPr>
              <a:t>lokálnych </a:t>
            </a:r>
            <a:r>
              <a:rPr lang="sk-SK" sz="3200" b="1" dirty="0" smtClean="0">
                <a:effectLst/>
              </a:rPr>
              <a:t/>
            </a:r>
            <a:br>
              <a:rPr lang="sk-SK" sz="3200" b="1" dirty="0" smtClean="0">
                <a:effectLst/>
              </a:rPr>
            </a:br>
            <a:r>
              <a:rPr lang="sk-SK" sz="3200" b="1" dirty="0" smtClean="0">
                <a:effectLst/>
              </a:rPr>
              <a:t>a</a:t>
            </a:r>
            <a:r>
              <a:rPr lang="sk-SK" sz="3200" b="1" dirty="0">
                <a:effectLst/>
              </a:rPr>
              <a:t> dovezených </a:t>
            </a:r>
            <a:r>
              <a:rPr lang="sk-SK" sz="3200" b="1" dirty="0" smtClean="0">
                <a:effectLst/>
              </a:rPr>
              <a:t>potravín</a:t>
            </a:r>
            <a:endParaRPr lang="sk-SK" sz="32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4"/>
            <a:ext cx="2592288" cy="345638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158360"/>
            <a:ext cx="2546015" cy="339468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624</TotalTime>
  <Words>1066</Words>
  <Application>Microsoft Office PowerPoint</Application>
  <PresentationFormat>Prezentácia na obrazovke (4:3)</PresentationFormat>
  <Paragraphs>277</Paragraphs>
  <Slides>74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74</vt:i4>
      </vt:variant>
    </vt:vector>
  </HeadingPairs>
  <TitlesOfParts>
    <vt:vector size="75" baseType="lpstr">
      <vt:lpstr>Exekutíva</vt:lpstr>
      <vt:lpstr>Naša Zelená škola </vt:lpstr>
      <vt:lpstr>Návšteva BIO jarmoku v Trenčíne  </vt:lpstr>
      <vt:lpstr>Piatkové zdravé pitie   najskôr dôkladná  príprava... </vt:lpstr>
      <vt:lpstr>...potom už len osvieženie  </vt:lpstr>
      <vt:lpstr>Netreba zabúdať ani na nektárodajné rastliny </vt:lpstr>
      <vt:lpstr>Fair trade </vt:lpstr>
      <vt:lpstr>„Férové banány“ </vt:lpstr>
      <vt:lpstr>World fair trade day 2019 </vt:lpstr>
      <vt:lpstr>Porovnanie lokálnych  a dovezených potravín</vt:lpstr>
      <vt:lpstr>...najskôr sa ochutnávalo</vt:lpstr>
      <vt:lpstr>... a porovnávalo </vt:lpstr>
      <vt:lpstr>... a na záver aj hodnotilo              .... zistili sme, že: </vt:lpstr>
      <vt:lpstr>Porovnanie lokálnych, domácich a dovezených potravín a výrobkov </vt:lpstr>
      <vt:lpstr>1. Pozeráš pri kúpe potravín (napr. desiaty) na to, z ktorej krajiny daný výrobok pochádza?</vt:lpstr>
      <vt:lpstr>2. Uprednostňuješ pri svojom nákupe potraviny vyrobené na Slovensku? </vt:lpstr>
      <vt:lpstr>3.  Uprednostňujú tvoji rodičia/starí rodičia/súrodenci pri nákupe potraviny vyrobené na Slovensku? </vt:lpstr>
      <vt:lpstr>4. Poznáš nejakého miestneho/lokálneho výrobcu? Ak áno, čo vyrába/pestuje? </vt:lpstr>
      <vt:lpstr>5.  Odkiaľ získavate ovocie a zeleninu pre vašu domácnosť? </vt:lpstr>
      <vt:lpstr>6. Nakupovali ste už na tržnici v Novej Dubnici? </vt:lpstr>
      <vt:lpstr>Perfectly Imperfect </vt:lpstr>
      <vt:lpstr>...najskôr sa chystalo </vt:lpstr>
      <vt:lpstr>    Aj sa rozprávalo....    ... ale hlavne sme  ochutnávali  a porovnávali   </vt:lpstr>
      <vt:lpstr>1. Obsahuje tvoja strava každý deň aspoň jednu porciu ovocia a zeleniny?</vt:lpstr>
      <vt:lpstr>2. Máš ty alebo tvoji blízki príbuzní vlastnú záhradu / záhon?  </vt:lpstr>
      <vt:lpstr>3. Akú zeleninu uprednostňuješ? </vt:lpstr>
      <vt:lpstr>4. Pozeráš pri nákupe zeleniny a ovocia na ich výzor? </vt:lpstr>
      <vt:lpstr>5. Máš určitú sumu peňazí, kúpiš si: </vt:lpstr>
      <vt:lpstr>6. Počul si už o trende „Perfectly Imperfect“? </vt:lpstr>
      <vt:lpstr>Prezentácia programu PowerPoint</vt:lpstr>
      <vt:lpstr>Prezentácia programu PowerPoint</vt:lpstr>
      <vt:lpstr>Naše maliny </vt:lpstr>
      <vt:lpstr>... potom sme pracovali </vt:lpstr>
      <vt:lpstr>... a ako to dopadne uvidíme až v lete  </vt:lpstr>
      <vt:lpstr>...ako pomôžeme pestovaním domácich malín?</vt:lpstr>
      <vt:lpstr>Lokálne a sezónne pohostenie </vt:lpstr>
      <vt:lpstr>Prezentácia programu PowerPoint</vt:lpstr>
      <vt:lpstr>Prezentácia programu PowerPoint</vt:lpstr>
      <vt:lpstr>Prezentácia programu PowerPoint</vt:lpstr>
      <vt:lpstr>Kalendár lokálnych potravín </vt:lpstr>
      <vt:lpstr>            ...a takto krásne sa im to podarilo                                                   ...každý z nás ho môže                                                    pomôcť doplniť      </vt:lpstr>
      <vt:lpstr>Palmový olej</vt:lpstr>
      <vt:lpstr>Prezentácia programu PowerPoint</vt:lpstr>
      <vt:lpstr>Uhlíková stopa </vt:lpstr>
      <vt:lpstr>Prezentácia programu PowerPoint</vt:lpstr>
      <vt:lpstr>Potraviny s najväčšou uhlíkovou stopou</vt:lpstr>
      <vt:lpstr>Plytvanie potravinami</vt:lpstr>
      <vt:lpstr>Prezentácia programu PowerPoint</vt:lpstr>
      <vt:lpstr>Prezentácia programu PowerPoint</vt:lpstr>
      <vt:lpstr>Prezentácia programu PowerPoint</vt:lpstr>
      <vt:lpstr>Prezentácia programu PowerPoint</vt:lpstr>
      <vt:lpstr>10 krokov k obmedzeniu plytvania potravinami </vt:lpstr>
      <vt:lpstr>Vyhodnotenie našej „výzvy“</vt:lpstr>
      <vt:lpstr>2.Oboznámil si aj ostatných členov rodiny u vás doma s touto výzvou? </vt:lpstr>
      <vt:lpstr>3.Ako na to reagovali ostatní členovia rodiny? </vt:lpstr>
      <vt:lpstr>4. Bol letáčik 10 krokov k obmedzeniu plytvania potravinami, ktorý si dostal nápomocný? </vt:lpstr>
      <vt:lpstr>5. Podarilo sa ti znížiť za čas ktorý si bol zapojený vo výzve množstvo potravinového odpadu u vás doma? </vt:lpstr>
      <vt:lpstr>6. Plytvanie akého druhu potravín sa podarilo u vás doma obmedziť? </vt:lpstr>
      <vt:lpstr>7. Akými spôsobmi si doma znižoval množstvo potravinového odpadu?  </vt:lpstr>
      <vt:lpstr>8. Trúfol by si si odhadnúť, aké množstvo (alebo čo všetko) sa ti podarilo počas výzvy „zachrániť“ pred vyhodením? </vt:lpstr>
      <vt:lpstr>9. Budeš sa snažiť obmedziť plytvanie potravinami aj po našej výzve? </vt:lpstr>
      <vt:lpstr>Týždeň nulového odpadu  </vt:lpstr>
      <vt:lpstr>Prezentácia programu PowerPoint</vt:lpstr>
      <vt:lpstr>Prezentácia programu PowerPoint</vt:lpstr>
      <vt:lpstr>Prezentácia programu PowerPoint</vt:lpstr>
      <vt:lpstr>Prezentácia programu PowerPoint</vt:lpstr>
      <vt:lpstr>Vyhodnotenie týždňa nulového odpadu </vt:lpstr>
      <vt:lpstr>                                                           zvyšky zo stredy   zvyšky zo štvrtku                                                                zvyšky z piatku</vt:lpstr>
      <vt:lpstr>Mlieko v hlavnej úlohe  </vt:lpstr>
      <vt:lpstr>Prezentácia programu PowerPoint</vt:lpstr>
      <vt:lpstr>Prezentácia programu PowerPoint</vt:lpstr>
      <vt:lpstr>Prezentácia programu PowerPoint</vt:lpstr>
      <vt:lpstr>Prezentácia programu PowerPoint</vt:lpstr>
      <vt:lpstr>Dni zelených škôl 2019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Naša Zelená škola</dc:title>
  <dc:creator>Ivka</dc:creator>
  <cp:lastModifiedBy>Ivka</cp:lastModifiedBy>
  <cp:revision>47</cp:revision>
  <dcterms:created xsi:type="dcterms:W3CDTF">2018-11-04T18:06:14Z</dcterms:created>
  <dcterms:modified xsi:type="dcterms:W3CDTF">2019-05-31T15:07:30Z</dcterms:modified>
</cp:coreProperties>
</file>